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4" r:id="rId6"/>
    <p:sldId id="261" r:id="rId7"/>
    <p:sldId id="265" r:id="rId8"/>
    <p:sldId id="262" r:id="rId9"/>
    <p:sldId id="266" r:id="rId10"/>
    <p:sldId id="268" r:id="rId11"/>
    <p:sldId id="269" r:id="rId12"/>
    <p:sldId id="270" r:id="rId13"/>
    <p:sldId id="272" r:id="rId14"/>
    <p:sldId id="271" r:id="rId15"/>
    <p:sldId id="263" r:id="rId16"/>
    <p:sldId id="267" r:id="rId17"/>
    <p:sldId id="275" r:id="rId18"/>
    <p:sldId id="273" r:id="rId19"/>
    <p:sldId id="276" r:id="rId20"/>
    <p:sldId id="277" r:id="rId21"/>
    <p:sldId id="278" r:id="rId22"/>
    <p:sldId id="279" r:id="rId23"/>
    <p:sldId id="280" r:id="rId24"/>
    <p:sldId id="281" r:id="rId25"/>
    <p:sldId id="274" r:id="rId26"/>
    <p:sldId id="260" r:id="rId27"/>
  </p:sldIdLst>
  <p:sldSz cx="18288000" cy="10287000"/>
  <p:notesSz cx="10287000" cy="18288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3" autoAdjust="0"/>
    <p:restoredTop sz="89118" autoAdjust="0"/>
  </p:normalViewPr>
  <p:slideViewPr>
    <p:cSldViewPr snapToGrid="0" snapToObjects="1">
      <p:cViewPr>
        <p:scale>
          <a:sx n="39" d="100"/>
          <a:sy n="39" d="100"/>
        </p:scale>
        <p:origin x="100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844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000" dirty="0"/>
              <a:t>안녕하세요</a:t>
            </a:r>
            <a:r>
              <a:rPr lang="en-US" altLang="ko-KR" sz="1000" dirty="0"/>
              <a:t>. </a:t>
            </a:r>
            <a:r>
              <a:rPr lang="ko-KR" altLang="en-US" sz="1000" dirty="0"/>
              <a:t>제가 오늘 준비한 논문은 </a:t>
            </a:r>
            <a:r>
              <a:rPr lang="en-US" altLang="ko-KR" sz="1000" dirty="0"/>
              <a:t>Segment Anything</a:t>
            </a:r>
            <a:r>
              <a:rPr lang="ko-KR" altLang="en-US" sz="1000" dirty="0"/>
              <a:t>이라는</a:t>
            </a:r>
            <a:r>
              <a:rPr lang="en-US" altLang="ko-KR" sz="1000" dirty="0"/>
              <a:t>, </a:t>
            </a:r>
            <a:r>
              <a:rPr lang="ko-KR" altLang="en-US" sz="1000" dirty="0"/>
              <a:t>올해 </a:t>
            </a:r>
            <a:r>
              <a:rPr lang="en-US" altLang="ko-KR" sz="1000" dirty="0"/>
              <a:t>4</a:t>
            </a:r>
            <a:r>
              <a:rPr lang="ko-KR" altLang="en-US" sz="1000" dirty="0"/>
              <a:t>월에 나온 비교적 따끈따끈한 논문입니다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발표를 시작하기에 앞서 논문 선정 이유를 말하자면</a:t>
            </a:r>
            <a:r>
              <a:rPr lang="en-US" altLang="ko-KR" sz="1000" dirty="0"/>
              <a:t>..</a:t>
            </a:r>
            <a:r>
              <a:rPr lang="ko-KR" altLang="en-US" sz="1000" dirty="0"/>
              <a:t>음</a:t>
            </a:r>
            <a:r>
              <a:rPr lang="en-US" altLang="ko-KR" sz="1000" dirty="0"/>
              <a:t>.. </a:t>
            </a:r>
            <a:r>
              <a:rPr lang="ko-KR" altLang="en-US" sz="1000" dirty="0"/>
              <a:t>사실 되게 뜬금없는데요</a:t>
            </a:r>
            <a:r>
              <a:rPr lang="en-US" altLang="ko-KR" sz="1000" dirty="0"/>
              <a:t>..</a:t>
            </a:r>
            <a:r>
              <a:rPr lang="ko-KR" altLang="en-US" sz="1000" dirty="0" err="1"/>
              <a:t>ㅎㅎ</a:t>
            </a:r>
            <a:r>
              <a:rPr lang="en-US" altLang="ko-KR" sz="1000" dirty="0"/>
              <a:t> </a:t>
            </a:r>
            <a:br>
              <a:rPr lang="en-US" altLang="ko-KR" sz="1000" dirty="0"/>
            </a:br>
            <a:r>
              <a:rPr lang="ko-KR" altLang="en-US" sz="1000" dirty="0"/>
              <a:t>제가 사실 아직 관심 분야를 정하지는 못해서 이것저것 </a:t>
            </a:r>
            <a:r>
              <a:rPr lang="ko-KR" altLang="en-US" sz="1000" dirty="0" err="1"/>
              <a:t>찍먹하고</a:t>
            </a:r>
            <a:r>
              <a:rPr lang="ko-KR" altLang="en-US" sz="1000" dirty="0"/>
              <a:t> 있는 중이거든요</a:t>
            </a:r>
            <a:r>
              <a:rPr lang="en-US" altLang="ko-KR" sz="1000" dirty="0"/>
              <a:t>.</a:t>
            </a:r>
            <a:r>
              <a:rPr lang="ko-KR" altLang="en-US" sz="1000" dirty="0"/>
              <a:t> 그러다가 공모전 발표 때 다른 팀이 해당 논문의 모델을 활용하여 과제를 수행하였다고 하면서 해당 논문을 언급하길래</a:t>
            </a:r>
            <a:r>
              <a:rPr lang="en-US" altLang="ko-KR" sz="1000" dirty="0"/>
              <a:t>, </a:t>
            </a:r>
            <a:r>
              <a:rPr lang="ko-KR" altLang="en-US" sz="1000" dirty="0"/>
              <a:t>관심이 생겨 일단 출처만 몰래 </a:t>
            </a:r>
            <a:r>
              <a:rPr lang="ko-KR" altLang="en-US" sz="1000" dirty="0" err="1"/>
              <a:t>찍어두었습니다</a:t>
            </a:r>
            <a:r>
              <a:rPr lang="ko-KR" altLang="en-US" sz="1000" dirty="0"/>
              <a:t> </a:t>
            </a:r>
            <a:r>
              <a:rPr lang="en-US" altLang="ko-KR" sz="1000" dirty="0"/>
              <a:t>:&gt; </a:t>
            </a:r>
            <a:r>
              <a:rPr lang="ko-KR" altLang="en-US" sz="1000" dirty="0"/>
              <a:t>그러고서 사실 완전히 잊고 있다가</a:t>
            </a:r>
            <a:r>
              <a:rPr lang="en-US" altLang="ko-KR" sz="1000" dirty="0"/>
              <a:t>, </a:t>
            </a:r>
            <a:r>
              <a:rPr lang="ko-KR" altLang="en-US" sz="1000" dirty="0"/>
              <a:t>발표 때 갑자기 생각이 나서 찾아보니 꽤나 흥미로운 </a:t>
            </a:r>
            <a:r>
              <a:rPr lang="ko-KR" altLang="en-US" sz="1000" dirty="0" err="1"/>
              <a:t>논문이여서</a:t>
            </a:r>
            <a:r>
              <a:rPr lang="ko-KR" altLang="en-US" sz="1000" dirty="0"/>
              <a:t> 선정하게 되었습니다</a:t>
            </a:r>
            <a:r>
              <a:rPr lang="en-US" altLang="ko-KR" sz="1000" dirty="0"/>
              <a:t>.</a:t>
            </a:r>
            <a:r>
              <a:rPr lang="ko-KR" altLang="en-US" sz="1000" dirty="0"/>
              <a:t> 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모델 구조를 좀 더 구체적으로 뜯어서 보겠습니다</a:t>
            </a:r>
            <a:r>
              <a:rPr lang="en-US" altLang="ko-KR" dirty="0"/>
              <a:t>. </a:t>
            </a:r>
            <a:r>
              <a:rPr lang="ko-KR" altLang="en-US" dirty="0"/>
              <a:t>먼저 </a:t>
            </a:r>
            <a:r>
              <a:rPr lang="en-US" altLang="ko-KR" dirty="0"/>
              <a:t>image</a:t>
            </a:r>
            <a:r>
              <a:rPr lang="ko-KR" altLang="en-US" dirty="0"/>
              <a:t>가 모델에 입력되면 </a:t>
            </a:r>
            <a:r>
              <a:rPr lang="en-US" altLang="ko-KR" dirty="0"/>
              <a:t>image encoder</a:t>
            </a:r>
            <a:r>
              <a:rPr lang="ko-KR" altLang="en-US" dirty="0"/>
              <a:t>를 거치며 </a:t>
            </a:r>
            <a:r>
              <a:rPr lang="en-US" altLang="ko-KR" dirty="0"/>
              <a:t>embedding </a:t>
            </a:r>
            <a:r>
              <a:rPr lang="ko-KR" altLang="en-US" dirty="0"/>
              <a:t>됩니다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en-US" altLang="ko-KR" dirty="0"/>
              <a:t>Prompt Encoder</a:t>
            </a:r>
            <a:r>
              <a:rPr lang="ko-KR" altLang="en-US" dirty="0"/>
              <a:t>는 프롬프트를 </a:t>
            </a:r>
            <a:r>
              <a:rPr lang="ko-KR" altLang="en-US" dirty="0" err="1"/>
              <a:t>입력받아</a:t>
            </a:r>
            <a:r>
              <a:rPr lang="ko-KR" altLang="en-US" dirty="0"/>
              <a:t> </a:t>
            </a:r>
            <a:r>
              <a:rPr lang="en-US" altLang="ko-KR" dirty="0"/>
              <a:t>embedding</a:t>
            </a:r>
            <a:r>
              <a:rPr lang="ko-KR" altLang="en-US" dirty="0"/>
              <a:t>하는 부분입니다</a:t>
            </a:r>
            <a:r>
              <a:rPr lang="en-US" altLang="ko-KR" dirty="0"/>
              <a:t>. Prompt</a:t>
            </a:r>
            <a:r>
              <a:rPr lang="ko-KR" altLang="en-US" dirty="0"/>
              <a:t>는 다시 </a:t>
            </a:r>
            <a:r>
              <a:rPr lang="en-US" altLang="ko-KR" dirty="0"/>
              <a:t>sparse</a:t>
            </a:r>
            <a:r>
              <a:rPr lang="ko-KR" altLang="en-US" dirty="0"/>
              <a:t>와 </a:t>
            </a:r>
            <a:r>
              <a:rPr lang="en-US" altLang="ko-KR" dirty="0"/>
              <a:t>dense</a:t>
            </a:r>
            <a:r>
              <a:rPr lang="ko-KR" altLang="en-US" dirty="0"/>
              <a:t>로 나눌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 </a:t>
            </a:r>
            <a:r>
              <a:rPr lang="en-US" altLang="ko-KR" dirty="0"/>
              <a:t>mask</a:t>
            </a:r>
            <a:r>
              <a:rPr lang="ko-KR" altLang="en-US" dirty="0"/>
              <a:t> </a:t>
            </a:r>
            <a:r>
              <a:rPr lang="en-US" altLang="ko-KR" dirty="0"/>
              <a:t>decode</a:t>
            </a:r>
            <a:r>
              <a:rPr lang="ko-KR" altLang="en-US" dirty="0"/>
              <a:t>는 </a:t>
            </a:r>
            <a:r>
              <a:rPr lang="en-US" altLang="ko-KR" dirty="0"/>
              <a:t>image embedding, prompt embedding, output token</a:t>
            </a:r>
            <a:r>
              <a:rPr lang="ko-KR" altLang="en-US" dirty="0"/>
              <a:t>을 받아서 최종 결과인 </a:t>
            </a:r>
            <a:r>
              <a:rPr lang="en-US" altLang="ko-KR" dirty="0"/>
              <a:t>segmentation map, </a:t>
            </a:r>
            <a:r>
              <a:rPr lang="ko-KR" altLang="en-US" dirty="0"/>
              <a:t>즉 </a:t>
            </a:r>
            <a:r>
              <a:rPr lang="en-US" altLang="ko-KR" dirty="0"/>
              <a:t>mask</a:t>
            </a:r>
            <a:r>
              <a:rPr lang="ko-KR" altLang="en-US" dirty="0"/>
              <a:t>를 만드는 부분입니다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75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Prompt</a:t>
            </a:r>
            <a:r>
              <a:rPr lang="ko-KR" altLang="en-US" dirty="0"/>
              <a:t> </a:t>
            </a:r>
            <a:r>
              <a:rPr lang="en-US" altLang="ko-KR" dirty="0"/>
              <a:t>Encoder</a:t>
            </a:r>
            <a:r>
              <a:rPr lang="ko-KR" altLang="en-US" dirty="0"/>
              <a:t>를 코드와 함께 좀 더 살펴보겠습니다</a:t>
            </a:r>
            <a:r>
              <a:rPr lang="en-US" altLang="ko-KR" dirty="0"/>
              <a:t>. </a:t>
            </a:r>
            <a:r>
              <a:rPr lang="ko-KR" altLang="en-US" dirty="0"/>
              <a:t>먼저 </a:t>
            </a:r>
            <a:r>
              <a:rPr lang="en-US" altLang="ko-KR" dirty="0"/>
              <a:t>Sparse Prompt</a:t>
            </a:r>
            <a:r>
              <a:rPr lang="ko-KR" altLang="en-US" dirty="0"/>
              <a:t>에는 점</a:t>
            </a:r>
            <a:r>
              <a:rPr lang="en-US" altLang="ko-KR" dirty="0"/>
              <a:t>, </a:t>
            </a:r>
            <a:r>
              <a:rPr lang="ko-KR" altLang="en-US" dirty="0"/>
              <a:t>박스</a:t>
            </a:r>
            <a:r>
              <a:rPr lang="en-US" altLang="ko-KR" dirty="0"/>
              <a:t>, </a:t>
            </a:r>
            <a:r>
              <a:rPr lang="ko-KR" altLang="en-US" dirty="0"/>
              <a:t>텍스트가 포함됩니다</a:t>
            </a:r>
            <a:r>
              <a:rPr lang="en-US" altLang="ko-KR" dirty="0"/>
              <a:t>. point</a:t>
            </a:r>
            <a:r>
              <a:rPr lang="ko-KR" altLang="en-US" dirty="0"/>
              <a:t>나 </a:t>
            </a:r>
            <a:r>
              <a:rPr lang="en-US" altLang="ko-KR" dirty="0"/>
              <a:t>box</a:t>
            </a:r>
            <a:r>
              <a:rPr lang="ko-KR" altLang="en-US" dirty="0"/>
              <a:t>는 </a:t>
            </a:r>
            <a:r>
              <a:rPr lang="en-US" altLang="ko-KR" dirty="0"/>
              <a:t>positional encoding</a:t>
            </a:r>
            <a:r>
              <a:rPr lang="ko-KR" altLang="en-US" dirty="0"/>
              <a:t>처럼 표현하며</a:t>
            </a:r>
            <a:r>
              <a:rPr lang="en-US" altLang="ko-KR" dirty="0"/>
              <a:t>, text</a:t>
            </a:r>
            <a:r>
              <a:rPr lang="ko-KR" altLang="en-US" dirty="0"/>
              <a:t>는 </a:t>
            </a:r>
            <a:r>
              <a:rPr lang="en-US" altLang="ko-KR" dirty="0"/>
              <a:t>CLIP</a:t>
            </a:r>
            <a:r>
              <a:rPr lang="ko-KR" altLang="en-US" dirty="0"/>
              <a:t>의 </a:t>
            </a:r>
            <a:r>
              <a:rPr lang="en-US" altLang="ko-KR" dirty="0"/>
              <a:t>text encoder</a:t>
            </a:r>
            <a:r>
              <a:rPr lang="ko-KR" altLang="en-US" dirty="0"/>
              <a:t>를 활용합니다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1174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Dense Prompt</a:t>
            </a:r>
            <a:r>
              <a:rPr lang="ko-KR" altLang="en-US" dirty="0"/>
              <a:t>에는 마스크가</a:t>
            </a:r>
            <a:r>
              <a:rPr lang="en-US" altLang="ko-KR" dirty="0"/>
              <a:t> </a:t>
            </a:r>
            <a:r>
              <a:rPr lang="ko-KR" altLang="en-US" dirty="0"/>
              <a:t>해당됩니다</a:t>
            </a:r>
            <a:r>
              <a:rPr lang="en-US" altLang="ko-KR" dirty="0"/>
              <a:t>. mask</a:t>
            </a:r>
            <a:r>
              <a:rPr lang="ko-KR" altLang="en-US" dirty="0"/>
              <a:t>는 일반적인 </a:t>
            </a:r>
            <a:r>
              <a:rPr lang="en-US" altLang="ko-KR" dirty="0"/>
              <a:t>convolution </a:t>
            </a:r>
            <a:r>
              <a:rPr lang="ko-KR" altLang="en-US" dirty="0"/>
              <a:t>연산을 통해서 </a:t>
            </a:r>
            <a:r>
              <a:rPr lang="ko-KR" altLang="en-US" dirty="0" err="1"/>
              <a:t>임베딩을</a:t>
            </a:r>
            <a:r>
              <a:rPr lang="ko-KR" altLang="en-US" dirty="0"/>
              <a:t> 생성한 후</a:t>
            </a:r>
            <a:r>
              <a:rPr lang="en-US" altLang="ko-KR" dirty="0"/>
              <a:t>, </a:t>
            </a:r>
            <a:r>
              <a:rPr lang="ko-KR" altLang="en-US" dirty="0"/>
              <a:t>이미지와 </a:t>
            </a:r>
            <a:r>
              <a:rPr lang="en-US" altLang="ko-KR" dirty="0"/>
              <a:t>element-wise</a:t>
            </a:r>
            <a:r>
              <a:rPr lang="ko-KR" altLang="en-US" dirty="0"/>
              <a:t>로 합쳐집니다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9434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Decoder</a:t>
            </a:r>
            <a:r>
              <a:rPr lang="ko-KR" altLang="en-US" sz="1000" dirty="0"/>
              <a:t>도 조금 더 자세히 살펴보겠습니다</a:t>
            </a:r>
            <a:r>
              <a:rPr lang="en-US" altLang="ko-KR" sz="1000" dirty="0"/>
              <a:t>.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그림은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Transformer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구조를 가져온 것입니다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  <a:r>
              <a:rPr lang="en-US" altLang="ko-KR" sz="1000" dirty="0"/>
              <a:t>Decoder</a:t>
            </a:r>
            <a:r>
              <a:rPr lang="ko-KR" altLang="en-US" sz="1000" dirty="0"/>
              <a:t>는</a:t>
            </a:r>
            <a:r>
              <a:rPr lang="en-US" altLang="ko-KR" sz="1000" dirty="0"/>
              <a:t>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기본적으로 </a:t>
            </a:r>
            <a:r>
              <a:rPr lang="en-US" altLang="ko-KR" sz="1000" b="0" i="0" u="none" strike="noStrike" dirty="0">
                <a:solidFill>
                  <a:srgbClr val="04BEB8"/>
                </a:solidFill>
                <a:effectLst/>
                <a:latin typeface="AppleSDGothicNeo"/>
              </a:rPr>
              <a:t>Transformer decoder block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에 </a:t>
            </a:r>
            <a:r>
              <a:rPr lang="en-US" altLang="ko-KR" sz="1000" b="1" i="0" dirty="0">
                <a:solidFill>
                  <a:srgbClr val="000000"/>
                </a:solidFill>
                <a:effectLst/>
                <a:latin typeface="AppleSDGothicNeo"/>
              </a:rPr>
              <a:t>Prompt Self-attention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과 </a:t>
            </a:r>
            <a:r>
              <a:rPr lang="en-US" altLang="ko-KR" sz="1000" b="1" i="0" dirty="0">
                <a:solidFill>
                  <a:srgbClr val="000000"/>
                </a:solidFill>
                <a:effectLst/>
                <a:latin typeface="AppleSDGothicNeo"/>
              </a:rPr>
              <a:t>Cross-attention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을 양방향으로 활용했다고 합니다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이때 양방향이라는 것은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Prompt-to-image, Image-to-prompt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를 의미합니다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</a:p>
          <a:p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왜 양방향이냐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?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 우리는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Image embedding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과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Prompt embedding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모두 업데이트 해야 하기 때문입니다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 SAM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이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prompt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에 따라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interactive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하다는 사실을 계속 기억하시면 편할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것 같습니다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</a:t>
            </a:r>
          </a:p>
          <a:p>
            <a:pPr algn="l"/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이후 이미지 사이즈에 맞게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AppleSDGothicNeo"/>
              </a:rPr>
              <a:t>upsampling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을 수행하고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각 픽셀에 대해 마스크 포함 여부를 판단합니다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이때 중요한 점은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decoder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가 레이블을 생성하지는 않는다는 점입니다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 Decoder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는 단지 마스크를 만들어 줄 뿐입니다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AppleSDGothicNe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61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000" dirty="0"/>
              <a:t>모델</a:t>
            </a:r>
            <a:r>
              <a:rPr lang="en-US" sz="1000" dirty="0"/>
              <a:t> </a:t>
            </a:r>
            <a:r>
              <a:rPr lang="ko-KR" altLang="en-US" sz="1000" dirty="0"/>
              <a:t>설정 부분도 간단하게만 보고 넘어가겠습니다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이전에 </a:t>
            </a:r>
            <a:r>
              <a:rPr lang="en-US" altLang="ko-KR" sz="1000" dirty="0"/>
              <a:t>SAM</a:t>
            </a:r>
            <a:r>
              <a:rPr lang="ko-KR" altLang="en-US" sz="1000" dirty="0"/>
              <a:t>은 </a:t>
            </a:r>
            <a:r>
              <a:rPr lang="en-US" altLang="ko-KR" sz="1000" dirty="0"/>
              <a:t>ambiguous</a:t>
            </a:r>
            <a:r>
              <a:rPr lang="ko-KR" altLang="en-US" sz="1000" dirty="0"/>
              <a:t>한 </a:t>
            </a:r>
            <a:r>
              <a:rPr lang="en-US" altLang="ko-KR" sz="1000" dirty="0"/>
              <a:t>prompt</a:t>
            </a:r>
            <a:r>
              <a:rPr lang="ko-KR" altLang="en-US" sz="1000" dirty="0"/>
              <a:t>에 대해서도 학습되었다고 하였는데</a:t>
            </a:r>
            <a:r>
              <a:rPr lang="en-US" altLang="ko-KR" sz="1000" dirty="0"/>
              <a:t>, </a:t>
            </a:r>
            <a:r>
              <a:rPr lang="ko-KR" altLang="en-US" sz="1000" dirty="0"/>
              <a:t>이를 해결하기 위해 </a:t>
            </a:r>
            <a:r>
              <a:rPr lang="en-US" altLang="ko-KR" sz="1000" dirty="0"/>
              <a:t>1</a:t>
            </a:r>
            <a:r>
              <a:rPr lang="ko-KR" altLang="en-US" sz="1000" dirty="0"/>
              <a:t>개의 </a:t>
            </a:r>
            <a:r>
              <a:rPr lang="en-US" altLang="ko-KR" sz="1000" dirty="0"/>
              <a:t>prompt</a:t>
            </a:r>
            <a:r>
              <a:rPr lang="ko-KR" altLang="en-US" sz="1000" dirty="0"/>
              <a:t>에 대해 </a:t>
            </a:r>
            <a:r>
              <a:rPr lang="en-US" altLang="ko-KR" sz="1000" dirty="0"/>
              <a:t>3</a:t>
            </a:r>
            <a:r>
              <a:rPr lang="ko-KR" altLang="en-US" sz="1000" dirty="0"/>
              <a:t>개의 </a:t>
            </a:r>
            <a:r>
              <a:rPr lang="en-US" altLang="ko-KR" sz="1000" dirty="0"/>
              <a:t>mask</a:t>
            </a:r>
            <a:r>
              <a:rPr lang="ko-KR" altLang="en-US" sz="1000" dirty="0"/>
              <a:t>를 예측하도록 설정하였습니다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이후 </a:t>
            </a:r>
            <a:r>
              <a:rPr lang="en-US" altLang="ko-KR" sz="1000" dirty="0"/>
              <a:t>back propagation</a:t>
            </a:r>
            <a:r>
              <a:rPr lang="ko-KR" altLang="en-US" sz="1000" dirty="0"/>
              <a:t>은 생성된 </a:t>
            </a:r>
            <a:r>
              <a:rPr lang="en-US" altLang="ko-KR" sz="1000" dirty="0"/>
              <a:t>3</a:t>
            </a:r>
            <a:r>
              <a:rPr lang="ko-KR" altLang="en-US" sz="1000" dirty="0"/>
              <a:t>개의 </a:t>
            </a:r>
            <a:r>
              <a:rPr lang="en-US" altLang="ko-KR" sz="1000" dirty="0"/>
              <a:t>mask</a:t>
            </a:r>
            <a:r>
              <a:rPr lang="ko-KR" altLang="en-US" sz="1000" dirty="0"/>
              <a:t>들 중 </a:t>
            </a:r>
            <a:r>
              <a:rPr lang="en-US" altLang="ko-KR" sz="1000" dirty="0"/>
              <a:t>loss</a:t>
            </a:r>
            <a:r>
              <a:rPr lang="ko-KR" altLang="en-US" sz="1000" dirty="0"/>
              <a:t>가 가장 작은 </a:t>
            </a:r>
            <a:r>
              <a:rPr lang="en-US" altLang="ko-KR" sz="1000" dirty="0"/>
              <a:t>mask</a:t>
            </a:r>
            <a:r>
              <a:rPr lang="ko-KR" altLang="en-US" sz="1000" dirty="0"/>
              <a:t>에 대해서만 수행하였다고 합니다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효율성 측면에서는 미리 계산된 </a:t>
            </a:r>
            <a:r>
              <a:rPr lang="en-US" altLang="ko-KR" sz="1000" dirty="0"/>
              <a:t>image embedding</a:t>
            </a:r>
            <a:r>
              <a:rPr lang="ko-KR" altLang="en-US" sz="1000" dirty="0"/>
              <a:t>의 경우 </a:t>
            </a:r>
            <a:r>
              <a:rPr lang="en-US" altLang="ko-KR" sz="1000" dirty="0"/>
              <a:t>prompt encoder</a:t>
            </a:r>
            <a:r>
              <a:rPr lang="ko-KR" altLang="en-US" sz="1000" dirty="0"/>
              <a:t>와 </a:t>
            </a:r>
            <a:r>
              <a:rPr lang="en-US" altLang="ko-KR" sz="1000" dirty="0"/>
              <a:t>mask decoder</a:t>
            </a:r>
            <a:r>
              <a:rPr lang="ko-KR" altLang="en-US" sz="1000" dirty="0"/>
              <a:t>의 작동은 </a:t>
            </a:r>
            <a:r>
              <a:rPr lang="en-US" altLang="ko-KR" sz="1000" dirty="0"/>
              <a:t>50ms </a:t>
            </a:r>
            <a:r>
              <a:rPr lang="ko-KR" altLang="en-US" sz="1000" dirty="0"/>
              <a:t>내에서 가능하다고 합니다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이는 실시간 </a:t>
            </a:r>
            <a:r>
              <a:rPr lang="en-US" altLang="ko-KR" sz="1000" dirty="0"/>
              <a:t>interactive prompting</a:t>
            </a:r>
            <a:r>
              <a:rPr lang="ko-KR" altLang="en-US" sz="1000" dirty="0"/>
              <a:t>이 가능한 범위입니다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마지막으로 </a:t>
            </a:r>
            <a:r>
              <a:rPr lang="en-US" altLang="ko-KR" sz="1000" dirty="0"/>
              <a:t>loss</a:t>
            </a:r>
            <a:r>
              <a:rPr lang="ko-KR" altLang="en-US" sz="1000" dirty="0"/>
              <a:t>의 경우 </a:t>
            </a:r>
            <a:r>
              <a:rPr lang="en-US" altLang="ko-KR" sz="1000" dirty="0"/>
              <a:t>focal loss</a:t>
            </a:r>
            <a:r>
              <a:rPr lang="ko-KR" altLang="en-US" sz="1000" dirty="0"/>
              <a:t>와 </a:t>
            </a:r>
            <a:r>
              <a:rPr lang="en-US" altLang="ko-KR" sz="1000" dirty="0"/>
              <a:t>dice</a:t>
            </a:r>
            <a:r>
              <a:rPr lang="ko-KR" altLang="en-US" sz="1000" dirty="0"/>
              <a:t> </a:t>
            </a:r>
            <a:r>
              <a:rPr lang="en-US" altLang="ko-KR" sz="1000" dirty="0"/>
              <a:t>loss</a:t>
            </a:r>
            <a:r>
              <a:rPr lang="ko-KR" altLang="en-US" sz="1000" dirty="0"/>
              <a:t>를 복합적으로 활용하였고</a:t>
            </a:r>
            <a:r>
              <a:rPr lang="en-US" altLang="ko-KR" sz="1000" dirty="0"/>
              <a:t>, prompt</a:t>
            </a:r>
            <a:r>
              <a:rPr lang="ko-KR" altLang="en-US" sz="1000" dirty="0"/>
              <a:t>를 랜덤 </a:t>
            </a:r>
            <a:r>
              <a:rPr lang="ko-KR" altLang="en-US" sz="1000" dirty="0" err="1"/>
              <a:t>샘플링하여</a:t>
            </a:r>
            <a:r>
              <a:rPr lang="ko-KR" altLang="en-US" sz="1000" dirty="0"/>
              <a:t> </a:t>
            </a:r>
            <a:r>
              <a:rPr lang="en-US" altLang="ko-KR" sz="1000" dirty="0"/>
              <a:t>mask </a:t>
            </a:r>
            <a:r>
              <a:rPr lang="ko-KR" altLang="en-US" sz="1000" dirty="0"/>
              <a:t>당 </a:t>
            </a:r>
            <a:r>
              <a:rPr lang="en-US" altLang="ko-KR" sz="1000" dirty="0"/>
              <a:t>11</a:t>
            </a:r>
            <a:r>
              <a:rPr lang="ko-KR" altLang="en-US" sz="1000" dirty="0"/>
              <a:t>번의 </a:t>
            </a:r>
            <a:r>
              <a:rPr lang="en-US" altLang="ko-KR" sz="1000" dirty="0"/>
              <a:t>round</a:t>
            </a:r>
            <a:r>
              <a:rPr lang="ko-KR" altLang="en-US" sz="1000" dirty="0"/>
              <a:t>를 거치도록 </a:t>
            </a:r>
            <a:r>
              <a:rPr lang="en-US" altLang="ko-KR" sz="1000" dirty="0"/>
              <a:t>interactive setup</a:t>
            </a:r>
            <a:r>
              <a:rPr lang="ko-KR" altLang="en-US" sz="1000" dirty="0"/>
              <a:t>을 수행하였다고 합니다</a:t>
            </a:r>
            <a:r>
              <a:rPr lang="en-US" altLang="ko-KR" sz="100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30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000" dirty="0"/>
              <a:t>뭔가 순서가 좀 뒤바뀐 것 같다는 생각을 논문 읽으면서 잠시 했는데</a:t>
            </a:r>
            <a:r>
              <a:rPr lang="en-US" altLang="ko-KR" sz="1000" dirty="0"/>
              <a:t>, </a:t>
            </a:r>
            <a:r>
              <a:rPr lang="ko-KR" altLang="en-US" sz="1000" dirty="0"/>
              <a:t>논문 순서대로 하다 보니 데이터 소개가 제일 뒤에 나오게 되었네요 </a:t>
            </a:r>
            <a:r>
              <a:rPr lang="ko-KR" altLang="en-US" sz="1000" dirty="0" err="1"/>
              <a:t>ㅎㅎ</a:t>
            </a:r>
            <a:endParaRPr lang="en-US" altLang="ko-KR" sz="1000" dirty="0"/>
          </a:p>
          <a:p>
            <a:r>
              <a:rPr lang="ko-KR" altLang="en-US" sz="1000" dirty="0"/>
              <a:t>네</a:t>
            </a:r>
            <a:r>
              <a:rPr lang="en-US" altLang="ko-KR" sz="1000" dirty="0"/>
              <a:t>. </a:t>
            </a:r>
            <a:r>
              <a:rPr lang="ko-KR" altLang="en-US" sz="1000" dirty="0"/>
              <a:t>이어서 연구에 활용된 데이터에 대해 설명 드리겠습니다</a:t>
            </a:r>
            <a:r>
              <a:rPr lang="en-US" altLang="ko-KR" sz="1000" dirty="0"/>
              <a:t>.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602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이전에 저희가 리뷰한 </a:t>
            </a:r>
            <a:r>
              <a:rPr lang="ko-KR" altLang="en-US" dirty="0" err="1"/>
              <a:t>논문들에서는</a:t>
            </a:r>
            <a:r>
              <a:rPr lang="ko-KR" altLang="en-US" dirty="0"/>
              <a:t> 대부분 떠돌아 다니는 데이터를 잘 수집해서 데이터셋을 만들었는데</a:t>
            </a:r>
            <a:r>
              <a:rPr lang="en-US" altLang="ko-KR" dirty="0"/>
              <a:t>, </a:t>
            </a:r>
            <a:r>
              <a:rPr lang="ko-KR" altLang="en-US" dirty="0"/>
              <a:t>해당 경우에는 모델 학습을 위한 충분한 데이터가 없었던 것 같습니다</a:t>
            </a:r>
            <a:r>
              <a:rPr lang="en-US" altLang="ko-KR" dirty="0"/>
              <a:t>. </a:t>
            </a:r>
            <a:r>
              <a:rPr lang="ko-KR" altLang="en-US" dirty="0"/>
              <a:t>따라서</a:t>
            </a:r>
            <a:r>
              <a:rPr lang="en-US" altLang="ko-KR" dirty="0"/>
              <a:t>, Meta AI </a:t>
            </a:r>
            <a:r>
              <a:rPr lang="ko-KR" altLang="en-US" dirty="0"/>
              <a:t>팀은 데이터 수집을 위한 데이터 엔진부터 구축합니다</a:t>
            </a:r>
            <a:r>
              <a:rPr lang="en-US" altLang="ko-KR" dirty="0"/>
              <a:t>. </a:t>
            </a:r>
            <a:r>
              <a:rPr lang="ko-KR" altLang="en-US" dirty="0"/>
              <a:t>이를 </a:t>
            </a:r>
            <a:r>
              <a:rPr lang="en-US" altLang="ko-KR" dirty="0"/>
              <a:t>SA-1B</a:t>
            </a:r>
            <a:r>
              <a:rPr lang="ko-KR" altLang="en-US" dirty="0"/>
              <a:t>라고 지칭하였습니다</a:t>
            </a:r>
            <a:r>
              <a:rPr lang="en-US" altLang="ko-KR" dirty="0"/>
              <a:t>. </a:t>
            </a:r>
            <a:r>
              <a:rPr lang="ko-KR" altLang="en-US" dirty="0"/>
              <a:t>데이터 엔진은 </a:t>
            </a:r>
            <a:r>
              <a:rPr lang="en-US" altLang="ko-KR" dirty="0"/>
              <a:t>3</a:t>
            </a:r>
            <a:r>
              <a:rPr lang="ko-KR" altLang="en-US" dirty="0"/>
              <a:t>단계를 거치며 데이터셋을 구축하는데요</a:t>
            </a:r>
            <a:r>
              <a:rPr lang="en-US" altLang="ko-KR" dirty="0"/>
              <a:t>, </a:t>
            </a:r>
            <a:r>
              <a:rPr lang="ko-KR" altLang="en-US" dirty="0"/>
              <a:t>단계가 진행될수록 사람의 개입을 최소화하고 점점 더 자동화되는 형태입니다</a:t>
            </a:r>
            <a:r>
              <a:rPr lang="en-US" altLang="ko-KR" dirty="0"/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이렇게 해서 어마어마하게 많은 데이터를 수집할 수 있었었다고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.</a:t>
            </a: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데이터 수집 단계를 좀 더 구체적으로 보겠습니다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.</a:t>
            </a: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첫 번째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assisted manual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단계는 작업자가 점을 찍어주면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SAM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모델이 어느 정도 마스크를 만들어 주는 단계입니다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이렇게 서로서로 도와가며 일단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mask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에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labeling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을 진행하는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AppleSDGothicNeo"/>
              </a:rPr>
              <a:t>단계죠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.</a:t>
            </a: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두 번째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semi-automatic stage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는 말 그대로 반자동 단계로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사람이 직접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labeling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mask ground truth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와 모델이 예측한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mask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를 복합적으로 활용하는 단계입니다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아래 이미지를 예로 들면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SAM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에게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“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이미지 내에 있는 사과에 대한 모든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mask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를 만들어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!“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라고 명령을 내려 두고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사람은 뒤에서 강아지에 대한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mask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를 만들고 있는 거죠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이렇게 정확도를 유지시키면서도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human cost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를 줄여가는 단계입니다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.</a:t>
            </a: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마지막으로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fully-automatic stage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는 모델에게 전적으로 맡기는 단계입니다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이때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, prompt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의 경우 </a:t>
            </a:r>
            <a:r>
              <a:rPr lang="en-US" altLang="ko-KR" dirty="0"/>
              <a:t>32x32</a:t>
            </a:r>
            <a:r>
              <a:rPr lang="ko-KR" altLang="en-US" dirty="0"/>
              <a:t>의 </a:t>
            </a:r>
            <a:r>
              <a:rPr lang="en-US" altLang="ko-KR" dirty="0"/>
              <a:t>grid point</a:t>
            </a:r>
            <a:r>
              <a:rPr lang="ko-KR" altLang="en-US" dirty="0"/>
              <a:t>들을 주어 </a:t>
            </a:r>
            <a:r>
              <a:rPr lang="en-US" altLang="ko-KR" dirty="0"/>
              <a:t>ambiguity</a:t>
            </a:r>
            <a:r>
              <a:rPr lang="ko-KR" altLang="en-US" dirty="0"/>
              <a:t>에 대응할 수 있도록 하였다고 합니다</a:t>
            </a:r>
            <a:r>
              <a:rPr lang="en-US" altLang="ko-KR" dirty="0"/>
              <a:t>, </a:t>
            </a:r>
            <a:r>
              <a:rPr lang="ko-KR" altLang="en-US" dirty="0"/>
              <a:t>또한</a:t>
            </a:r>
            <a:r>
              <a:rPr lang="en-US" altLang="ko-KR" dirty="0"/>
              <a:t>, post-processing </a:t>
            </a:r>
            <a:r>
              <a:rPr lang="ko-KR" altLang="en-US" dirty="0"/>
              <a:t>단계를 거치며 </a:t>
            </a:r>
            <a:r>
              <a:rPr lang="en-US" altLang="ko-KR" dirty="0"/>
              <a:t>mask</a:t>
            </a:r>
            <a:r>
              <a:rPr lang="ko-KR" altLang="en-US" dirty="0"/>
              <a:t>를 정교화 하였다고 합니다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8388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000" dirty="0"/>
              <a:t>앞서 구축한 </a:t>
            </a:r>
            <a:r>
              <a:rPr lang="en-US" altLang="ko-KR" sz="1000" dirty="0"/>
              <a:t>data engine</a:t>
            </a:r>
            <a:r>
              <a:rPr lang="ko-KR" altLang="en-US" sz="1000" dirty="0"/>
              <a:t>을 통해 대량의 </a:t>
            </a:r>
            <a:r>
              <a:rPr lang="en-US" altLang="ko-KR" sz="1000" dirty="0"/>
              <a:t>mask data</a:t>
            </a:r>
            <a:r>
              <a:rPr lang="ko-KR" altLang="en-US" sz="1000" dirty="0"/>
              <a:t>를 수집하였습니다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이렇게 수집한 데이터에 대한 대략적인 정보는 왼쪽과 같습니다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현존하는 </a:t>
            </a:r>
            <a:r>
              <a:rPr lang="ko-KR" altLang="en-US" sz="1200" dirty="0"/>
              <a:t>다른 데이터셋에 비해서 월등하게 많은 이미지와 마스크를 가지고 있음을 볼 수 있습니다</a:t>
            </a:r>
            <a:r>
              <a:rPr lang="en-US" altLang="ko-KR" sz="1200" dirty="0"/>
              <a:t>.</a:t>
            </a:r>
            <a:endParaRPr lang="en-US" altLang="ko-KR" sz="1000" dirty="0"/>
          </a:p>
          <a:p>
            <a:pPr algn="l">
              <a:buFont typeface="Arial" panose="020B0604020202020204" pitchFamily="34" charset="0"/>
              <a:buNone/>
            </a:pP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이미지의 경우 사진사가 찍은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11M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개의 고해상도 이미지를 모았는데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평균 해상도가 무려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3300 x 4950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라고 합니다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</a:t>
            </a:r>
            <a:endParaRPr lang="en-US" altLang="ko-KR" sz="1000" b="0" i="0" dirty="0">
              <a:solidFill>
                <a:srgbClr val="111111"/>
              </a:solidFill>
              <a:effectLst/>
              <a:latin typeface="AppleSDGothicNeo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ko-KR" altLang="en-US" sz="1000" b="0" i="0" dirty="0">
                <a:solidFill>
                  <a:srgbClr val="111111"/>
                </a:solidFill>
                <a:effectLst/>
                <a:latin typeface="AppleSDGothicNeo"/>
              </a:rPr>
              <a:t>또한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앞의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data engine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을 통해 에서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1.1B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개의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mask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를 얻었는데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그 중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99.1%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가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fully-automatic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방법으로 얻은 것이라고 합니다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과연 퀄리티가 어떨까요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?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약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500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장을 샘플링해서 전문가에게 수정을 맡겼더니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수정 전과 후의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AppleSDGothicNeo"/>
              </a:rPr>
              <a:t>IoU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가 평균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0.9 </a:t>
            </a:r>
            <a:r>
              <a:rPr lang="ko-KR" altLang="en-US" sz="1000" b="0" i="0" dirty="0" err="1">
                <a:solidFill>
                  <a:srgbClr val="000000"/>
                </a:solidFill>
                <a:effectLst/>
                <a:latin typeface="AppleSDGothicNeo"/>
              </a:rPr>
              <a:t>수준이였다고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 합니다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  <a:r>
              <a:rPr lang="ko-KR" altLang="en-US" sz="1000" b="0" i="0" dirty="0">
                <a:solidFill>
                  <a:srgbClr val="000000"/>
                </a:solidFill>
                <a:effectLst/>
                <a:latin typeface="AppleSDGothicNeo"/>
              </a:rPr>
              <a:t>이정도면 상당히 훌륭한 것 같습니다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AppleSDGothicNeo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0014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000" dirty="0"/>
              <a:t>마지막으로</a:t>
            </a:r>
            <a:r>
              <a:rPr lang="en-US" sz="1000" dirty="0"/>
              <a:t> </a:t>
            </a:r>
            <a:r>
              <a:rPr lang="ko-KR" altLang="en-US" sz="1000" dirty="0"/>
              <a:t>연구 결과를 확인하고 내용을 마무리 하도록 하겠습니다</a:t>
            </a:r>
            <a:r>
              <a:rPr lang="en-US" altLang="ko-KR" sz="1000" dirty="0"/>
              <a:t>.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3319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연구에서는 </a:t>
            </a:r>
            <a:r>
              <a:rPr lang="en-US" altLang="ko-KR" dirty="0"/>
              <a:t>task</a:t>
            </a:r>
            <a:r>
              <a:rPr lang="ko-KR" altLang="en-US" dirty="0"/>
              <a:t>를 </a:t>
            </a:r>
            <a:r>
              <a:rPr lang="en-US" altLang="ko-KR" dirty="0"/>
              <a:t>5</a:t>
            </a:r>
            <a:r>
              <a:rPr lang="ko-KR" altLang="en-US" dirty="0"/>
              <a:t>가지로 구분하여 각각의 </a:t>
            </a:r>
            <a:r>
              <a:rPr lang="en-US" altLang="ko-KR" dirty="0"/>
              <a:t>task</a:t>
            </a:r>
            <a:r>
              <a:rPr lang="ko-KR" altLang="en-US" dirty="0"/>
              <a:t>에 대해 </a:t>
            </a:r>
            <a:r>
              <a:rPr lang="en-US" altLang="ko-KR" dirty="0"/>
              <a:t>SAM</a:t>
            </a:r>
            <a:r>
              <a:rPr lang="ko-KR" altLang="en-US" dirty="0"/>
              <a:t>의 </a:t>
            </a:r>
            <a:r>
              <a:rPr lang="en-US" altLang="ko-KR" dirty="0"/>
              <a:t>zero-shot</a:t>
            </a:r>
            <a:r>
              <a:rPr lang="ko-KR" altLang="en-US" dirty="0"/>
              <a:t> </a:t>
            </a:r>
            <a:r>
              <a:rPr lang="en-US" altLang="ko-KR" dirty="0"/>
              <a:t>learning</a:t>
            </a:r>
            <a:r>
              <a:rPr lang="ko-KR" altLang="en-US" dirty="0"/>
              <a:t> 성능을 평가하는 실험을 진행하였습니다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모델이 학습 시 전혀 보지 못했던 상황에도 유연하게 대처하며 </a:t>
            </a:r>
            <a:r>
              <a:rPr lang="en-US" altLang="ko-KR" dirty="0"/>
              <a:t>SAM</a:t>
            </a:r>
            <a:r>
              <a:rPr lang="ko-KR" altLang="en-US" dirty="0"/>
              <a:t>이 </a:t>
            </a:r>
            <a:r>
              <a:rPr lang="en-US" altLang="ko-KR" dirty="0"/>
              <a:t>image segmentation </a:t>
            </a:r>
            <a:r>
              <a:rPr lang="ko-KR" altLang="en-US" dirty="0"/>
              <a:t>분야의 </a:t>
            </a:r>
            <a:r>
              <a:rPr lang="en-US" altLang="ko-KR" dirty="0"/>
              <a:t>foundation model</a:t>
            </a:r>
            <a:r>
              <a:rPr lang="ko-KR" altLang="en-US" dirty="0"/>
              <a:t>이 될 수 있음을 입증하려 하고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오른쪽 아래에 있는 사진은 </a:t>
            </a:r>
            <a:r>
              <a:rPr lang="en-US" altLang="ko-KR" dirty="0"/>
              <a:t>segmentation </a:t>
            </a:r>
            <a:r>
              <a:rPr lang="ko-KR" altLang="en-US" dirty="0"/>
              <a:t>결과를 시각화한 것입니다</a:t>
            </a:r>
            <a:r>
              <a:rPr lang="en-US" altLang="ko-KR" dirty="0"/>
              <a:t>. Zero-shot learning</a:t>
            </a:r>
            <a:r>
              <a:rPr lang="ko-KR" altLang="en-US" dirty="0"/>
              <a:t>이라는 점을 고려할 때</a:t>
            </a:r>
            <a:r>
              <a:rPr lang="en-US" altLang="ko-KR" dirty="0"/>
              <a:t>, </a:t>
            </a:r>
            <a:r>
              <a:rPr lang="ko-KR" altLang="en-US" dirty="0"/>
              <a:t>굉장히 세부적으로 </a:t>
            </a:r>
            <a:r>
              <a:rPr lang="en-US" altLang="ko-KR" dirty="0"/>
              <a:t>segmentation</a:t>
            </a:r>
            <a:r>
              <a:rPr lang="ko-KR" altLang="en-US" dirty="0"/>
              <a:t>을 수행하고 있다고 판단됩니다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355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다음과 같은 순서로 진행될 예정입니다</a:t>
            </a:r>
            <a:r>
              <a:rPr lang="en-US" altLang="ko-KR" dirty="0"/>
              <a:t>. </a:t>
            </a: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해당 논문에서 제시하는 </a:t>
            </a:r>
            <a:r>
              <a:rPr lang="en-US" altLang="ko-KR" dirty="0"/>
              <a:t>SA </a:t>
            </a:r>
            <a:r>
              <a:rPr lang="ko-KR" altLang="en-US" dirty="0"/>
              <a:t>프로젝트에 대해 간단히 소개하고</a:t>
            </a:r>
            <a:r>
              <a:rPr lang="en-US" altLang="ko-KR" dirty="0"/>
              <a:t>, </a:t>
            </a:r>
            <a:r>
              <a:rPr lang="ko-KR" altLang="en-US" dirty="0"/>
              <a:t>이후 각각 </a:t>
            </a:r>
            <a:r>
              <a:rPr lang="en-US" altLang="ko-KR" dirty="0"/>
              <a:t>task, model, data</a:t>
            </a:r>
            <a:r>
              <a:rPr lang="ko-KR" altLang="en-US" dirty="0"/>
              <a:t>로 뜯어서 하나씩 자세히 살펴보겠습니다</a:t>
            </a:r>
            <a:r>
              <a:rPr lang="en-US" altLang="ko-KR" dirty="0"/>
              <a:t>. </a:t>
            </a:r>
            <a:r>
              <a:rPr lang="ko-KR" altLang="en-US" dirty="0"/>
              <a:t>마지막으로</a:t>
            </a:r>
            <a:r>
              <a:rPr lang="en-US" altLang="ko-KR" dirty="0"/>
              <a:t>, </a:t>
            </a:r>
            <a:r>
              <a:rPr lang="ko-KR" altLang="en-US" dirty="0"/>
              <a:t>해당 논문이 제시하는 모델이 정말 </a:t>
            </a:r>
            <a:r>
              <a:rPr lang="en-US" altLang="ko-KR" dirty="0"/>
              <a:t>image segmentation</a:t>
            </a:r>
            <a:r>
              <a:rPr lang="ko-KR" altLang="en-US" dirty="0"/>
              <a:t> 분야의 </a:t>
            </a:r>
            <a:r>
              <a:rPr lang="en-US" altLang="ko-KR" dirty="0"/>
              <a:t>foundation model</a:t>
            </a:r>
            <a:r>
              <a:rPr lang="ko-KR" altLang="en-US" dirty="0"/>
              <a:t>이 될 수 있는가를 살펴보며 발표를 마무리 하겠습니다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각각의 하위 </a:t>
            </a:r>
            <a:r>
              <a:rPr lang="en-US" altLang="ko-KR" dirty="0"/>
              <a:t>task</a:t>
            </a:r>
            <a:r>
              <a:rPr lang="ko-KR" altLang="en-US" dirty="0"/>
              <a:t>에 대한 실험 결과를 확인하겠습니다</a:t>
            </a:r>
            <a:r>
              <a:rPr lang="en-US" altLang="ko-KR" dirty="0"/>
              <a:t>. </a:t>
            </a:r>
            <a:r>
              <a:rPr lang="ko-KR" altLang="en-US" dirty="0"/>
              <a:t>첫 번째 작업에 대해서는 삼성에서 발표했던 모델인 </a:t>
            </a:r>
            <a:r>
              <a:rPr lang="en-US" altLang="ko-KR" dirty="0"/>
              <a:t>RITM</a:t>
            </a:r>
            <a:r>
              <a:rPr lang="ko-KR" altLang="en-US" dirty="0"/>
              <a:t>과 비교합니다</a:t>
            </a:r>
            <a:r>
              <a:rPr lang="en-US" altLang="ko-KR" dirty="0"/>
              <a:t>. 23</a:t>
            </a:r>
            <a:r>
              <a:rPr lang="ko-KR" altLang="en-US" dirty="0"/>
              <a:t>개의 데이터셋 중 </a:t>
            </a:r>
            <a:r>
              <a:rPr lang="en-US" altLang="ko-KR" dirty="0"/>
              <a:t>16</a:t>
            </a:r>
            <a:r>
              <a:rPr lang="ko-KR" altLang="en-US" dirty="0"/>
              <a:t>개에서 더 높은 성능을 보입니다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RITM</a:t>
            </a:r>
            <a:r>
              <a:rPr lang="ko-KR" altLang="en-US" dirty="0"/>
              <a:t>보다 낮은 성능을 보였던 데이터셋들 중에도 정성 평가에서는 더 높은 결과를 보이기도 하였습니다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(c)</a:t>
            </a:r>
            <a:r>
              <a:rPr lang="ko-KR" altLang="en-US" dirty="0"/>
              <a:t>와 </a:t>
            </a:r>
            <a:r>
              <a:rPr lang="en-US" altLang="ko-KR" dirty="0"/>
              <a:t>(d)</a:t>
            </a:r>
            <a:r>
              <a:rPr lang="ko-KR" altLang="en-US" dirty="0"/>
              <a:t>에서는 </a:t>
            </a:r>
            <a:r>
              <a:rPr lang="en-US" altLang="ko-KR" dirty="0"/>
              <a:t>prompt</a:t>
            </a:r>
            <a:r>
              <a:rPr lang="ko-KR" altLang="en-US" dirty="0"/>
              <a:t>로 주는 점의 개수를 달리할 때의 결과를 보여주고 있습니다</a:t>
            </a:r>
            <a:r>
              <a:rPr lang="en-US" altLang="ko-KR" dirty="0"/>
              <a:t>. </a:t>
            </a:r>
            <a:r>
              <a:rPr lang="ko-KR" altLang="en-US" dirty="0"/>
              <a:t>개수가 많아질수록 그 차이가 적어지지만 개수가 적을 때는 </a:t>
            </a:r>
            <a:r>
              <a:rPr lang="en-US" altLang="ko-KR" dirty="0"/>
              <a:t>SAM</a:t>
            </a:r>
            <a:r>
              <a:rPr lang="ko-KR" altLang="en-US" dirty="0"/>
              <a:t>이 월등한 성능을 보이는 것을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158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번째 윤곽선 검출 작업에 대해서는 </a:t>
            </a:r>
            <a:r>
              <a:rPr lang="en-US" altLang="ko-KR" dirty="0"/>
              <a:t>SAM</a:t>
            </a:r>
            <a:r>
              <a:rPr lang="ko-KR" altLang="en-US" dirty="0"/>
              <a:t>이 </a:t>
            </a:r>
            <a:r>
              <a:rPr lang="en-US" altLang="ko-KR" dirty="0"/>
              <a:t>edge detection</a:t>
            </a:r>
            <a:r>
              <a:rPr lang="ko-KR" altLang="en-US" dirty="0"/>
              <a:t>에 대해서 전혀 학습시키지 않았다는</a:t>
            </a:r>
            <a:r>
              <a:rPr lang="en-US" altLang="ko-KR" dirty="0"/>
              <a:t> </a:t>
            </a:r>
            <a:r>
              <a:rPr lang="ko-KR" altLang="en-US" dirty="0"/>
              <a:t>점을 감안할 때 매우 준수한 성능을 보입니다</a:t>
            </a:r>
            <a:r>
              <a:rPr lang="en-US" altLang="ko-KR" dirty="0"/>
              <a:t>. SAM</a:t>
            </a:r>
            <a:r>
              <a:rPr lang="ko-KR" altLang="en-US" dirty="0"/>
              <a:t>보다 좋은 성능을 낸 모델들은 테스트 데이터 셋인 </a:t>
            </a:r>
            <a:r>
              <a:rPr lang="en-US" altLang="ko-KR" dirty="0">
                <a:solidFill>
                  <a:srgbClr val="EB5757"/>
                </a:solidFill>
                <a:effectLst/>
                <a:latin typeface="SFMono-Regular"/>
              </a:rPr>
              <a:t>BSDS500</a:t>
            </a:r>
            <a:r>
              <a:rPr lang="ko-KR" altLang="en-US" dirty="0"/>
              <a:t>의 트레이닝 데이터셋으로 학습된 점을 감안하면</a:t>
            </a:r>
            <a:r>
              <a:rPr lang="en-US" altLang="ko-KR" dirty="0"/>
              <a:t>, </a:t>
            </a:r>
            <a:r>
              <a:rPr lang="ko-KR" altLang="en-US" dirty="0"/>
              <a:t>아주 좋은 성능이라고 볼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544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en-US" altLang="ko-KR" dirty="0"/>
              <a:t>object proposal task</a:t>
            </a:r>
            <a:r>
              <a:rPr lang="ko-KR" altLang="en-US" dirty="0"/>
              <a:t>에 대한 실험 결과입니다</a:t>
            </a:r>
            <a:r>
              <a:rPr lang="en-US" altLang="ko-KR" dirty="0"/>
              <a:t>. </a:t>
            </a:r>
            <a:r>
              <a:rPr lang="ko-KR" altLang="en-US" dirty="0"/>
              <a:t>기준 모델과 비교해 보면</a:t>
            </a:r>
            <a:r>
              <a:rPr lang="en-US" altLang="ko-KR" dirty="0"/>
              <a:t>, </a:t>
            </a:r>
            <a:r>
              <a:rPr lang="ko-KR" altLang="en-US" dirty="0"/>
              <a:t>전반적으로 </a:t>
            </a:r>
            <a:r>
              <a:rPr lang="en-US" altLang="ko-KR" dirty="0" err="1">
                <a:solidFill>
                  <a:srgbClr val="EB5757"/>
                </a:solidFill>
                <a:effectLst/>
                <a:latin typeface="SFMono-Regular"/>
              </a:rPr>
              <a:t>ViTDet</a:t>
            </a:r>
            <a:r>
              <a:rPr lang="ko-KR" altLang="en-US" dirty="0"/>
              <a:t>이 더 좋은 성능을 보이긴 합니다</a:t>
            </a:r>
            <a:r>
              <a:rPr lang="en-US" altLang="ko-KR" dirty="0"/>
              <a:t>. </a:t>
            </a:r>
            <a:r>
              <a:rPr lang="ko-KR" altLang="en-US" dirty="0"/>
              <a:t>그러나</a:t>
            </a:r>
            <a:r>
              <a:rPr lang="en-US" altLang="ko-KR" dirty="0"/>
              <a:t>, </a:t>
            </a:r>
            <a:r>
              <a:rPr lang="ko-KR" altLang="en-US" dirty="0"/>
              <a:t>기준 모델은 애초에 해당 작업에 특화된 모델인 점에 비해</a:t>
            </a:r>
            <a:r>
              <a:rPr lang="en-US" altLang="ko-KR" dirty="0"/>
              <a:t>, SAM</a:t>
            </a:r>
            <a:r>
              <a:rPr lang="ko-KR" altLang="en-US" dirty="0"/>
              <a:t>은 아예 해당 작업에 대해 학습된 적이 없다는 것을 고려하였을 때</a:t>
            </a:r>
            <a:r>
              <a:rPr lang="en-US" altLang="ko-KR" dirty="0"/>
              <a:t>, </a:t>
            </a:r>
            <a:r>
              <a:rPr lang="ko-KR" altLang="en-US" dirty="0"/>
              <a:t>어찌 보면 당연한 결과입니다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rare</a:t>
            </a:r>
            <a:r>
              <a:rPr lang="ko-KR" altLang="en-US" dirty="0"/>
              <a:t>한 케이스에 대해서는 </a:t>
            </a:r>
            <a:r>
              <a:rPr lang="en-US" altLang="ko-KR" dirty="0"/>
              <a:t>SAM</a:t>
            </a:r>
            <a:r>
              <a:rPr lang="ko-KR" altLang="en-US" dirty="0"/>
              <a:t>이 더 좋은 성능을 보이기도 한다는 점에서 유의미합니다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5518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번째 </a:t>
            </a:r>
            <a:r>
              <a:rPr lang="en-US" altLang="ko-KR" dirty="0"/>
              <a:t>task</a:t>
            </a:r>
            <a:r>
              <a:rPr lang="ko-KR" altLang="en-US" dirty="0"/>
              <a:t>는 간단하게 앞에서 얻은 </a:t>
            </a:r>
            <a:r>
              <a:rPr lang="en-US" altLang="ko-KR" dirty="0"/>
              <a:t>proposal</a:t>
            </a:r>
            <a:r>
              <a:rPr lang="ko-KR" altLang="en-US" dirty="0"/>
              <a:t>을 </a:t>
            </a:r>
            <a:r>
              <a:rPr lang="en-US" altLang="ko-KR" dirty="0"/>
              <a:t>box prompt</a:t>
            </a:r>
            <a:r>
              <a:rPr lang="ko-KR" altLang="en-US" dirty="0"/>
              <a:t>를 통해 </a:t>
            </a:r>
            <a:r>
              <a:rPr lang="en-US" altLang="ko-KR" dirty="0"/>
              <a:t>segmentation</a:t>
            </a:r>
            <a:r>
              <a:rPr lang="ko-KR" altLang="en-US" dirty="0"/>
              <a:t>을 진행한 실험입니다</a:t>
            </a:r>
            <a:r>
              <a:rPr lang="en-US" altLang="ko-KR" dirty="0"/>
              <a:t>. </a:t>
            </a:r>
            <a:r>
              <a:rPr lang="en-US" altLang="ko-KR" dirty="0" err="1"/>
              <a:t>ViTDet</a:t>
            </a:r>
            <a:r>
              <a:rPr lang="en-US" altLang="ko-KR" dirty="0"/>
              <a:t>-H</a:t>
            </a:r>
            <a:r>
              <a:rPr lang="ko-KR" altLang="en-US" dirty="0"/>
              <a:t>보다 좋지 않은 </a:t>
            </a:r>
            <a:r>
              <a:rPr lang="en-US" altLang="ko-KR" dirty="0"/>
              <a:t>box</a:t>
            </a:r>
            <a:r>
              <a:rPr lang="ko-KR" altLang="en-US" dirty="0"/>
              <a:t>로 </a:t>
            </a:r>
            <a:r>
              <a:rPr lang="en-US" altLang="ko-KR" dirty="0"/>
              <a:t>segmentation</a:t>
            </a:r>
            <a:r>
              <a:rPr lang="ko-KR" altLang="en-US" dirty="0"/>
              <a:t>을 했음에도 불구하고 </a:t>
            </a:r>
            <a:r>
              <a:rPr lang="en-US" altLang="ko-KR" dirty="0"/>
              <a:t>segmentation </a:t>
            </a:r>
            <a:r>
              <a:rPr lang="ko-KR" altLang="en-US" dirty="0"/>
              <a:t>결과는 거의 비슷한 것을 확인할 수 있습니다</a:t>
            </a:r>
            <a:r>
              <a:rPr lang="en-US" altLang="ko-KR" dirty="0"/>
              <a:t>. </a:t>
            </a:r>
            <a:r>
              <a:rPr lang="ko-KR" altLang="en-US" dirty="0"/>
              <a:t>출력을 시각화해보면 </a:t>
            </a:r>
            <a:r>
              <a:rPr lang="en-US" altLang="ko-KR" dirty="0"/>
              <a:t>SAM </a:t>
            </a:r>
            <a:r>
              <a:rPr lang="ko-KR" altLang="en-US" dirty="0"/>
              <a:t>마스크가 종종 </a:t>
            </a:r>
            <a:r>
              <a:rPr lang="en-US" altLang="ko-KR" dirty="0" err="1"/>
              <a:t>ViTDet</a:t>
            </a:r>
            <a:r>
              <a:rPr lang="ko-KR" altLang="en-US" dirty="0"/>
              <a:t>의 마스크보다 질적으로 더 우수하며 경계가 뚜렷하다는 것을 관찰할 수 있었습니다</a:t>
            </a:r>
            <a:r>
              <a:rPr lang="en-US" altLang="ko-KR" dirty="0"/>
              <a:t>. 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사람이 직접 정성적 평가를 했을 때는 </a:t>
            </a:r>
            <a:r>
              <a:rPr lang="en-US" altLang="ko-KR" dirty="0"/>
              <a:t>SAM</a:t>
            </a:r>
            <a:r>
              <a:rPr lang="ko-KR" altLang="en-US" dirty="0"/>
              <a:t>이 더 좋은 경우도 많았습니다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421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</a:t>
            </a:r>
            <a:r>
              <a:rPr lang="en-US" altLang="ko-KR" dirty="0"/>
              <a:t>text-to-mask </a:t>
            </a:r>
            <a:r>
              <a:rPr lang="ko-KR" altLang="en-US" dirty="0"/>
              <a:t>작업입니다</a:t>
            </a:r>
            <a:r>
              <a:rPr lang="en-US" altLang="ko-KR" dirty="0"/>
              <a:t>. Text prompt</a:t>
            </a:r>
            <a:r>
              <a:rPr lang="ko-KR" altLang="en-US" dirty="0"/>
              <a:t>를 주기 위해선 새로운 </a:t>
            </a:r>
            <a:r>
              <a:rPr lang="en-US" altLang="ko-KR" dirty="0"/>
              <a:t>annotation</a:t>
            </a:r>
            <a:r>
              <a:rPr lang="ko-KR" altLang="en-US" dirty="0"/>
              <a:t>이 필요합니다</a:t>
            </a:r>
            <a:r>
              <a:rPr lang="en-US" altLang="ko-KR" dirty="0"/>
              <a:t>. </a:t>
            </a:r>
            <a:r>
              <a:rPr lang="ko-KR" altLang="en-US" dirty="0"/>
              <a:t>따라서</a:t>
            </a:r>
            <a:r>
              <a:rPr lang="en-US" altLang="ko-KR" dirty="0"/>
              <a:t>, CLIP</a:t>
            </a:r>
            <a:r>
              <a:rPr lang="ko-KR" altLang="en-US" dirty="0"/>
              <a:t>의 이미지 인코더를 활용하였습니다</a:t>
            </a:r>
            <a:r>
              <a:rPr lang="en-US" altLang="ko-KR" dirty="0"/>
              <a:t>. </a:t>
            </a:r>
            <a:r>
              <a:rPr lang="ko-KR" altLang="en-US" dirty="0"/>
              <a:t>학습 시에 이미지 전체에 대해서 뽑아낸 마스크 중 </a:t>
            </a:r>
            <a:r>
              <a:rPr lang="en-US" altLang="ko-KR" dirty="0"/>
              <a:t>100 by</a:t>
            </a:r>
            <a:r>
              <a:rPr lang="ko-KR" altLang="en-US" dirty="0"/>
              <a:t> </a:t>
            </a:r>
            <a:r>
              <a:rPr lang="en-US" altLang="ko-KR" dirty="0"/>
              <a:t>100</a:t>
            </a:r>
            <a:r>
              <a:rPr lang="ko-KR" altLang="en-US" dirty="0"/>
              <a:t>이 넘는 영역에 대해서 </a:t>
            </a:r>
            <a:r>
              <a:rPr lang="en-US" altLang="ko-KR" dirty="0"/>
              <a:t>CLIP</a:t>
            </a:r>
            <a:r>
              <a:rPr lang="ko-KR" altLang="en-US" dirty="0"/>
              <a:t>의 이미지 인코더로 뽑아낸 </a:t>
            </a:r>
            <a:r>
              <a:rPr lang="ko-KR" altLang="en-US" dirty="0" err="1"/>
              <a:t>임베딩을</a:t>
            </a:r>
            <a:r>
              <a:rPr lang="ko-KR" altLang="en-US" dirty="0"/>
              <a:t> </a:t>
            </a:r>
            <a:r>
              <a:rPr lang="en-US" altLang="ko-KR" dirty="0"/>
              <a:t>prompt</a:t>
            </a:r>
            <a:r>
              <a:rPr lang="ko-KR" altLang="en-US" dirty="0"/>
              <a:t>로 주었습니다</a:t>
            </a:r>
            <a:r>
              <a:rPr lang="en-US" altLang="ko-KR" dirty="0"/>
              <a:t>.  </a:t>
            </a:r>
          </a:p>
          <a:p>
            <a:r>
              <a:rPr lang="ko-KR" altLang="en-US" dirty="0"/>
              <a:t>그 결과</a:t>
            </a:r>
            <a:r>
              <a:rPr lang="en-US" altLang="ko-KR" dirty="0"/>
              <a:t>, "a wheel"</a:t>
            </a:r>
            <a:r>
              <a:rPr lang="ko-KR" altLang="en-US" dirty="0"/>
              <a:t>과 같은 간단한 텍스트 프롬프트 뿐만 아니라 </a:t>
            </a:r>
            <a:r>
              <a:rPr lang="en-US" altLang="ko-KR" dirty="0"/>
              <a:t>"beaver tooth grille"</a:t>
            </a:r>
            <a:r>
              <a:rPr lang="ko-KR" altLang="en-US" dirty="0"/>
              <a:t>와 같은 구절에서도 객체를 세그먼트화 할 수 있었습니다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텍스트 프롬프트만으로 올바른 객체를 선택하지 못하는 경우 추가적인 포인트가 종종 예측을 보완하였습니다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07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"Segment Anything" </a:t>
            </a:r>
            <a:r>
              <a:rPr lang="ko-KR" altLang="en-US" dirty="0"/>
              <a:t>프로젝트에서는</a:t>
            </a:r>
            <a:r>
              <a:rPr lang="en-US" altLang="ko-KR" dirty="0"/>
              <a:t> image segmentation</a:t>
            </a:r>
            <a:r>
              <a:rPr lang="ko-KR" altLang="en-US" dirty="0"/>
              <a:t>을 개선하기 위한 새로운 작업과 모델</a:t>
            </a:r>
            <a:r>
              <a:rPr lang="en-US" altLang="ko-KR" dirty="0"/>
              <a:t> </a:t>
            </a:r>
            <a:r>
              <a:rPr lang="ko-KR" altLang="en-US" dirty="0"/>
              <a:t>및 데이터셋</a:t>
            </a:r>
            <a:r>
              <a:rPr lang="en-US" altLang="ko-KR" dirty="0"/>
              <a:t>(SA-1B)</a:t>
            </a:r>
            <a:r>
              <a:rPr lang="ko-KR" altLang="en-US" dirty="0"/>
              <a:t>을 제안하였습니다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SAM</a:t>
            </a:r>
            <a:r>
              <a:rPr lang="ko-KR" altLang="en-US" dirty="0"/>
              <a:t>은 텍스트 프롬프트를 사용하여 동작하는 등 사용자와의 실시간 상호작용을 제공하며</a:t>
            </a:r>
            <a:r>
              <a:rPr lang="en-US" altLang="ko-KR" dirty="0"/>
              <a:t>, </a:t>
            </a:r>
            <a:r>
              <a:rPr lang="ko-KR" altLang="en-US" dirty="0"/>
              <a:t>다양한 응용 분야에 적용할 수 있습니다</a:t>
            </a:r>
            <a:r>
              <a:rPr lang="en-US" altLang="ko-KR" dirty="0"/>
              <a:t>.</a:t>
            </a:r>
            <a:r>
              <a:rPr lang="ko-KR" altLang="en-US" dirty="0"/>
              <a:t> 또한</a:t>
            </a:r>
            <a:r>
              <a:rPr lang="en-US" altLang="ko-KR" dirty="0"/>
              <a:t>, </a:t>
            </a:r>
            <a:r>
              <a:rPr lang="ko-KR" altLang="en-US" dirty="0"/>
              <a:t>데이터 셋 </a:t>
            </a:r>
            <a:r>
              <a:rPr lang="en-US" altLang="ko-KR" dirty="0"/>
              <a:t>SA-1B</a:t>
            </a:r>
            <a:r>
              <a:rPr lang="ko-KR" altLang="en-US" dirty="0"/>
              <a:t>는 많은 수의 </a:t>
            </a:r>
            <a:r>
              <a:rPr lang="en-US" altLang="ko-KR" dirty="0"/>
              <a:t>segmentation</a:t>
            </a:r>
            <a:r>
              <a:rPr lang="ko-KR" altLang="en-US" dirty="0"/>
              <a:t> 마스크로 구성되어 있으며</a:t>
            </a:r>
            <a:r>
              <a:rPr lang="en-US" altLang="ko-KR" dirty="0"/>
              <a:t>, </a:t>
            </a:r>
            <a:r>
              <a:rPr lang="ko-KR" altLang="en-US" dirty="0"/>
              <a:t>이는 해당</a:t>
            </a:r>
            <a:r>
              <a:rPr lang="en-US" altLang="ko-KR" dirty="0"/>
              <a:t> </a:t>
            </a:r>
            <a:r>
              <a:rPr lang="ko-KR" altLang="en-US" dirty="0"/>
              <a:t>분야에서의 이전 데이터셋보다 훨씬 풍부합니다</a:t>
            </a:r>
            <a:r>
              <a:rPr lang="en-US" altLang="ko-KR" dirty="0"/>
              <a:t>.</a:t>
            </a:r>
            <a:r>
              <a:rPr lang="ko-KR" altLang="en-US" dirty="0"/>
              <a:t> 그러면서 </a:t>
            </a:r>
            <a:r>
              <a:rPr lang="en-US" altLang="ko-KR" dirty="0"/>
              <a:t>Meta AI </a:t>
            </a:r>
            <a:r>
              <a:rPr lang="ko-KR" altLang="en-US" dirty="0"/>
              <a:t>팀은 해당 프로젝트가 </a:t>
            </a:r>
            <a:r>
              <a:rPr lang="en-US" altLang="ko-KR" dirty="0"/>
              <a:t>image segmentation</a:t>
            </a:r>
            <a:r>
              <a:rPr lang="ko-KR" altLang="en-US" dirty="0"/>
              <a:t>의 </a:t>
            </a:r>
            <a:r>
              <a:rPr lang="en-US" altLang="ko-KR" dirty="0"/>
              <a:t>foundation </a:t>
            </a:r>
            <a:r>
              <a:rPr lang="ko-KR" altLang="en-US" dirty="0"/>
              <a:t>모델 시대로의 전환을 시도하며</a:t>
            </a:r>
            <a:r>
              <a:rPr lang="en-US" altLang="ko-KR" dirty="0"/>
              <a:t>, </a:t>
            </a:r>
            <a:r>
              <a:rPr lang="ko-KR" altLang="en-US" dirty="0"/>
              <a:t>커뮤니티에서 어떻게 사용되는지에 따라 </a:t>
            </a:r>
            <a:r>
              <a:rPr lang="en-US" altLang="ko-KR" dirty="0"/>
              <a:t>SAM</a:t>
            </a:r>
            <a:r>
              <a:rPr lang="ko-KR" altLang="en-US" dirty="0"/>
              <a:t>이 </a:t>
            </a:r>
            <a:r>
              <a:rPr lang="en-US" altLang="ko-KR" dirty="0"/>
              <a:t>foundation </a:t>
            </a:r>
            <a:r>
              <a:rPr lang="ko-KR" altLang="en-US" dirty="0"/>
              <a:t>모델의 지위를 획득할 것으로 기대된다고 자신들의 포부를 밝히며 논문을 마무리 합니다</a:t>
            </a:r>
            <a:r>
              <a:rPr lang="en-US" altLang="ko-KR" dirty="0"/>
              <a:t>.</a:t>
            </a:r>
            <a:endParaRPr lang="ko-KR" altLang="en-US" dirty="0"/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그러나</a:t>
            </a:r>
            <a:r>
              <a:rPr lang="en-US" altLang="ko-KR" dirty="0"/>
              <a:t>, SAM</a:t>
            </a:r>
            <a:r>
              <a:rPr lang="ko-KR" altLang="en-US" dirty="0"/>
              <a:t>이 이미지 </a:t>
            </a:r>
            <a:r>
              <a:rPr lang="ko-KR" altLang="en-US" dirty="0" err="1"/>
              <a:t>세그멘테이션에</a:t>
            </a:r>
            <a:r>
              <a:rPr lang="ko-KR" altLang="en-US" dirty="0"/>
              <a:t> 특화된 작업을 수행하지만</a:t>
            </a:r>
            <a:r>
              <a:rPr lang="en-US" altLang="ko-KR" dirty="0"/>
              <a:t>, </a:t>
            </a:r>
            <a:r>
              <a:rPr lang="ko-KR" altLang="en-US" dirty="0"/>
              <a:t>일부 성능 한계가 있을 수 있다고 언급하고 있습니다</a:t>
            </a:r>
            <a:r>
              <a:rPr lang="en-US" altLang="ko-KR" dirty="0"/>
              <a:t>.</a:t>
            </a:r>
            <a:r>
              <a:rPr lang="ko-KR" altLang="en-US" dirty="0"/>
              <a:t> 특히</a:t>
            </a:r>
            <a:r>
              <a:rPr lang="en-US" altLang="ko-KR" dirty="0"/>
              <a:t>, </a:t>
            </a:r>
            <a:r>
              <a:rPr lang="ko-KR" altLang="en-US" dirty="0"/>
              <a:t>많은 포인트가 제공되는 경우 이전의 </a:t>
            </a:r>
            <a:r>
              <a:rPr lang="en-US" altLang="ko-KR" dirty="0"/>
              <a:t>interactive</a:t>
            </a:r>
            <a:r>
              <a:rPr lang="ko-KR" altLang="en-US" dirty="0"/>
              <a:t> </a:t>
            </a:r>
            <a:r>
              <a:rPr lang="ko-KR" altLang="en-US" dirty="0" err="1"/>
              <a:t>세그멘테이션</a:t>
            </a:r>
            <a:r>
              <a:rPr lang="ko-KR" altLang="en-US" dirty="0"/>
              <a:t> 방법보다는 성능이 낮을 수 있다고 말하고 있습니다</a:t>
            </a:r>
            <a:r>
              <a:rPr lang="en-US" altLang="ko-KR" dirty="0"/>
              <a:t>. </a:t>
            </a:r>
            <a:r>
              <a:rPr lang="ko-KR" altLang="en-US" dirty="0"/>
              <a:t>저는 이 부분에서 약간의 의문이 들었습니다</a:t>
            </a:r>
            <a:r>
              <a:rPr lang="en-US" altLang="ko-KR" dirty="0"/>
              <a:t>. 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ko-KR" dirty="0"/>
              <a:t>‘point</a:t>
            </a:r>
            <a:r>
              <a:rPr lang="ko-KR" altLang="en-US" dirty="0"/>
              <a:t>를 제공한다는 것은 객체에 대한 정보를 많이 제공해주고</a:t>
            </a:r>
            <a:r>
              <a:rPr lang="en-US" altLang="ko-KR" dirty="0"/>
              <a:t>, </a:t>
            </a:r>
            <a:r>
              <a:rPr lang="ko-KR" altLang="en-US" dirty="0"/>
              <a:t>어떻게 보면 </a:t>
            </a:r>
            <a:r>
              <a:rPr lang="en-US" altLang="ko-KR" dirty="0"/>
              <a:t>prompt</a:t>
            </a:r>
            <a:r>
              <a:rPr lang="ko-KR" altLang="en-US" dirty="0"/>
              <a:t>의 모호성을 보완해 줄 수 있는 수단이 되는 거 아닌가</a:t>
            </a:r>
            <a:r>
              <a:rPr lang="en-US" altLang="ko-KR" dirty="0"/>
              <a:t>?‘ 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ko-KR" dirty="0"/>
              <a:t>‘</a:t>
            </a:r>
            <a:r>
              <a:rPr lang="ko-KR" altLang="en-US" dirty="0"/>
              <a:t>그리고</a:t>
            </a:r>
            <a:r>
              <a:rPr lang="en-US" altLang="ko-KR" dirty="0"/>
              <a:t>.. </a:t>
            </a:r>
            <a:r>
              <a:rPr lang="ko-KR" altLang="en-US" dirty="0"/>
              <a:t>막말로 논문이면 이런 건 살짝 덮고 본인들의 강점을 더 드러내야 하는 거 아닌가</a:t>
            </a:r>
            <a:r>
              <a:rPr lang="en-US" altLang="ko-KR" dirty="0"/>
              <a:t>? </a:t>
            </a:r>
            <a:r>
              <a:rPr lang="ko-KR" altLang="en-US" dirty="0"/>
              <a:t>굳이 왜 단점을 드러내면서까지 해당 부분을 언급하고 있을까</a:t>
            </a:r>
            <a:r>
              <a:rPr lang="en-US" altLang="ko-KR" dirty="0"/>
              <a:t>?’</a:t>
            </a:r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이점에 대해서</a:t>
            </a:r>
            <a:r>
              <a:rPr lang="en-US" altLang="ko-KR" dirty="0"/>
              <a:t>, </a:t>
            </a:r>
            <a:r>
              <a:rPr lang="ko-KR" altLang="en-US" dirty="0"/>
              <a:t>여러분들은 어떻게 생각하는지 함께 의견을 나눠봐도 좋을 것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2051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일단 발표는 여기서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프로젝트에 대한 소개입니다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000" b="0" dirty="0"/>
              <a:t>해당</a:t>
            </a:r>
            <a:r>
              <a:rPr lang="en-US" altLang="ko-KR" sz="1000" b="0" dirty="0"/>
              <a:t> </a:t>
            </a:r>
            <a:r>
              <a:rPr lang="ko-KR" altLang="en-US" sz="1000" b="0" dirty="0"/>
              <a:t>논문은 </a:t>
            </a:r>
            <a:r>
              <a:rPr lang="en-US" altLang="ko-KR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Meta AI</a:t>
            </a:r>
            <a:r>
              <a:rPr lang="ko-KR" altLang="en-US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에서 올해 </a:t>
            </a:r>
            <a:r>
              <a:rPr lang="en-US" altLang="ko-KR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4</a:t>
            </a:r>
            <a:r>
              <a:rPr lang="ko-KR" altLang="en-US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월 발표된 논문입니다</a:t>
            </a:r>
            <a:r>
              <a:rPr lang="en-US" altLang="ko-KR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. </a:t>
            </a:r>
            <a:r>
              <a:rPr lang="ko-KR" altLang="en-US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해당 프로젝트는 대용량 데이터셋을 가지고 프롬프트로 </a:t>
            </a:r>
            <a:r>
              <a:rPr lang="en-US" altLang="ko-KR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image segmentation task</a:t>
            </a:r>
            <a:r>
              <a:rPr lang="ko-KR" altLang="en-US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를 수행할 수 있도록 하는 프로젝트입니다</a:t>
            </a:r>
            <a:r>
              <a:rPr lang="en-US" altLang="ko-KR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. </a:t>
            </a:r>
            <a:r>
              <a:rPr lang="ko-KR" altLang="en-US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이때 </a:t>
            </a:r>
            <a:r>
              <a:rPr lang="en-US" altLang="ko-KR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prompt</a:t>
            </a:r>
            <a:r>
              <a:rPr lang="ko-KR" altLang="en-US" sz="1000" b="0" i="0" dirty="0">
                <a:solidFill>
                  <a:srgbClr val="333333"/>
                </a:solidFill>
                <a:effectLst/>
                <a:latin typeface="Montserrat" panose="020F0502020204030204" pitchFamily="2" charset="0"/>
              </a:rPr>
              <a:t>는 </a:t>
            </a:r>
            <a:r>
              <a:rPr lang="ko-KR" altLang="en-US" sz="10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사용자의 입력을 받는 것 정도로 해석하시면 될 것 같습니다</a:t>
            </a:r>
            <a:r>
              <a:rPr lang="en-US" altLang="ko-KR" sz="10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. </a:t>
            </a:r>
            <a:r>
              <a:rPr lang="ko-KR" altLang="en-US" sz="10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마치 </a:t>
            </a:r>
            <a:r>
              <a:rPr lang="ko-KR" altLang="en-US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우리가 명령 프롬프트 창에서 직접 명령어를 주는 것처럼 말이죠</a:t>
            </a:r>
            <a:r>
              <a:rPr lang="en-US" altLang="ko-KR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r>
              <a:rPr lang="ko-KR" altLang="en-US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이 논문의 최종 목표는 </a:t>
            </a:r>
            <a:r>
              <a:rPr lang="en-US" altLang="ko-KR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“image segmentation</a:t>
            </a:r>
            <a:r>
              <a:rPr lang="ko-KR" altLang="en-US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을 위한 </a:t>
            </a:r>
            <a:r>
              <a:rPr lang="en-US" altLang="ko-KR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foundation model</a:t>
            </a:r>
            <a:r>
              <a:rPr lang="ko-KR" altLang="en-US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을 만들겠다</a:t>
            </a:r>
            <a:r>
              <a:rPr lang="en-US" altLang="ko-KR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”</a:t>
            </a:r>
            <a:r>
              <a:rPr lang="ko-KR" altLang="en-US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입니다</a:t>
            </a:r>
            <a:r>
              <a:rPr lang="en-US" altLang="ko-KR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. </a:t>
            </a:r>
            <a:r>
              <a:rPr lang="ko-KR" altLang="en-US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즉</a:t>
            </a:r>
            <a:r>
              <a:rPr lang="en-US" altLang="ko-KR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lang="ko-KR" altLang="en-US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모델이 학습하지 않은 부분에 대해서도 </a:t>
            </a:r>
            <a:r>
              <a:rPr lang="en-US" altLang="ko-KR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image segmentation</a:t>
            </a:r>
            <a:r>
              <a:rPr lang="ko-KR" altLang="en-US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이 가능한 범용 모델을 만들겠다는 의미입니다</a:t>
            </a:r>
            <a:r>
              <a:rPr lang="en-US" altLang="ko-KR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. </a:t>
            </a:r>
            <a:r>
              <a:rPr lang="ko-KR" altLang="en-US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이를 위해</a:t>
            </a:r>
            <a:r>
              <a:rPr lang="en-US" altLang="ko-KR" sz="1200" b="0" i="0" dirty="0">
                <a:solidFill>
                  <a:srgbClr val="333333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AppleSDGothicNeo"/>
              </a:rPr>
              <a:t>저자들은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AppleSDGothicNeo"/>
              </a:rPr>
              <a:t>task, model, data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AppleSDGothicNeo"/>
              </a:rPr>
              <a:t>에 관해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AppleSDGothicNeo"/>
              </a:rPr>
              <a:t>3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AppleSDGothicNeo"/>
              </a:rPr>
              <a:t>가지 질문을 던집니다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AppleSDGothicNeo"/>
              </a:rPr>
              <a:t>.</a:t>
            </a:r>
            <a:endParaRPr lang="en-US" altLang="ko-KR" sz="1000" b="0" i="0" dirty="0">
              <a:solidFill>
                <a:srgbClr val="333333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 번째로</a:t>
            </a:r>
            <a:r>
              <a:rPr lang="en-US" altLang="ko-KR" dirty="0"/>
              <a:t>, task</a:t>
            </a:r>
            <a:r>
              <a:rPr lang="ko-KR" altLang="en-US" dirty="0"/>
              <a:t>에 대한 질문을 던집니다</a:t>
            </a:r>
            <a:r>
              <a:rPr lang="en-US" altLang="ko-KR" dirty="0"/>
              <a:t>. </a:t>
            </a:r>
            <a:r>
              <a:rPr lang="ko-KR" altLang="en-US" dirty="0"/>
              <a:t>이에 대한 답을 찾기 위해 </a:t>
            </a:r>
            <a:r>
              <a:rPr lang="en-US" altLang="ko-KR" dirty="0"/>
              <a:t>training sample</a:t>
            </a:r>
            <a:r>
              <a:rPr lang="ko-KR" altLang="en-US" dirty="0"/>
              <a:t>들에 대해서 </a:t>
            </a:r>
            <a:r>
              <a:rPr lang="en-US" altLang="ko-KR" dirty="0"/>
              <a:t>prompt</a:t>
            </a:r>
            <a:r>
              <a:rPr lang="ko-KR" altLang="en-US" dirty="0"/>
              <a:t>들을 </a:t>
            </a:r>
            <a:r>
              <a:rPr lang="en-US" altLang="ko-KR" dirty="0"/>
              <a:t>simulation</a:t>
            </a:r>
            <a:r>
              <a:rPr lang="ko-KR" altLang="en-US" dirty="0"/>
              <a:t>한 후 모델의 </a:t>
            </a:r>
            <a:r>
              <a:rPr lang="ko-KR" altLang="en-US" dirty="0" err="1"/>
              <a:t>예측값과</a:t>
            </a:r>
            <a:r>
              <a:rPr lang="ko-KR" altLang="en-US" dirty="0"/>
              <a:t> 실제</a:t>
            </a:r>
            <a:r>
              <a:rPr lang="en-US" altLang="ko-KR" dirty="0"/>
              <a:t>(ground truth)</a:t>
            </a:r>
            <a:r>
              <a:rPr lang="ko-KR" altLang="en-US" dirty="0"/>
              <a:t>값을 비교합니다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두 번째로</a:t>
            </a:r>
            <a:r>
              <a:rPr lang="en-US" altLang="ko-KR" dirty="0"/>
              <a:t>, </a:t>
            </a:r>
            <a:r>
              <a:rPr lang="ko-KR" altLang="en-US" dirty="0"/>
              <a:t>모델 구조에 대한 질문을 던집니다</a:t>
            </a:r>
            <a:r>
              <a:rPr lang="en-US" altLang="ko-KR" dirty="0"/>
              <a:t>. </a:t>
            </a:r>
            <a:r>
              <a:rPr lang="ko-KR" altLang="en-US" dirty="0"/>
              <a:t>모델은 </a:t>
            </a:r>
            <a:r>
              <a:rPr lang="en-US" altLang="ko-KR" dirty="0"/>
              <a:t>prompt</a:t>
            </a:r>
            <a:r>
              <a:rPr lang="ko-KR" altLang="en-US" dirty="0"/>
              <a:t>와 </a:t>
            </a:r>
            <a:r>
              <a:rPr lang="en-US" altLang="ko-KR" dirty="0"/>
              <a:t>image</a:t>
            </a:r>
            <a:r>
              <a:rPr lang="ko-KR" altLang="en-US" dirty="0"/>
              <a:t>를 </a:t>
            </a:r>
            <a:r>
              <a:rPr lang="en-US" altLang="ko-KR" dirty="0"/>
              <a:t>input</a:t>
            </a:r>
            <a:r>
              <a:rPr lang="ko-KR" altLang="en-US" dirty="0"/>
              <a:t>으로 받아 실시간</a:t>
            </a:r>
            <a:r>
              <a:rPr lang="en-US" altLang="ko-KR" dirty="0"/>
              <a:t>(real-time)</a:t>
            </a:r>
            <a:r>
              <a:rPr lang="ko-KR" altLang="en-US" dirty="0"/>
              <a:t>으로 </a:t>
            </a:r>
            <a:r>
              <a:rPr lang="en-US" altLang="ko-KR" dirty="0"/>
              <a:t>mask</a:t>
            </a:r>
            <a:r>
              <a:rPr lang="ko-KR" altLang="en-US" dirty="0"/>
              <a:t>를 생성합니다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</a:t>
            </a:r>
            <a:r>
              <a:rPr lang="en-US" altLang="ko-KR" dirty="0"/>
              <a:t>, </a:t>
            </a:r>
            <a:r>
              <a:rPr lang="ko-KR" altLang="en-US" dirty="0"/>
              <a:t>데이터에 대한 질문을 던집니다</a:t>
            </a:r>
            <a:r>
              <a:rPr lang="en-US" altLang="ko-KR" dirty="0"/>
              <a:t>. </a:t>
            </a:r>
            <a:r>
              <a:rPr lang="ko-KR" altLang="en-US" dirty="0"/>
              <a:t>다양하고 대규모의 데이터로 학습시키기 위해</a:t>
            </a:r>
            <a:r>
              <a:rPr lang="en-US" altLang="ko-KR" dirty="0"/>
              <a:t>, </a:t>
            </a:r>
            <a:r>
              <a:rPr lang="ko-KR" altLang="en-US" dirty="0"/>
              <a:t>이들은</a:t>
            </a:r>
            <a:r>
              <a:rPr lang="en-US" altLang="ko-KR" dirty="0"/>
              <a:t> </a:t>
            </a:r>
            <a:r>
              <a:rPr lang="ko-KR" altLang="en-US" dirty="0"/>
              <a:t>새로운 데이터셋을 구축하였습니다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구체적인 내용은 뒤에서 자세히 설명 드리겠습니다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601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저자들이 던진 </a:t>
            </a:r>
            <a:r>
              <a:rPr lang="en-US" altLang="ko-KR" dirty="0"/>
              <a:t>3</a:t>
            </a:r>
            <a:r>
              <a:rPr lang="ko-KR" altLang="en-US" dirty="0"/>
              <a:t>가지 질문에 대해 먼저 </a:t>
            </a:r>
            <a:r>
              <a:rPr lang="en-US" altLang="ko-KR" dirty="0"/>
              <a:t>task</a:t>
            </a:r>
            <a:r>
              <a:rPr lang="ko-KR" altLang="en-US" dirty="0"/>
              <a:t>부터 살펴보겠습니다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172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프로젝트의 핵심 아이디어는 다음과 같습니다</a:t>
            </a:r>
            <a:r>
              <a:rPr lang="en-US" altLang="ko-KR" dirty="0"/>
              <a:t>. “</a:t>
            </a:r>
            <a:r>
              <a:rPr lang="en-US" altLang="ko-KR" b="1" dirty="0">
                <a:effectLst/>
              </a:rPr>
              <a:t>prompt </a:t>
            </a:r>
            <a:r>
              <a:rPr lang="en-US" altLang="ko-KR" b="1" dirty="0" err="1">
                <a:effectLst/>
              </a:rPr>
              <a:t>enginnering</a:t>
            </a:r>
            <a:r>
              <a:rPr lang="ko-KR" altLang="en-US" dirty="0"/>
              <a:t>을 </a:t>
            </a:r>
            <a:r>
              <a:rPr lang="en-US" altLang="ko-KR" dirty="0"/>
              <a:t>Image Segmentation</a:t>
            </a:r>
            <a:r>
              <a:rPr lang="ko-KR" altLang="en-US" dirty="0"/>
              <a:t>에도 적용해 보자</a:t>
            </a:r>
            <a:r>
              <a:rPr lang="en-US" altLang="ko-KR" dirty="0"/>
              <a:t>!”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이들은 </a:t>
            </a:r>
            <a:r>
              <a:rPr lang="en-US" altLang="ko-KR" dirty="0"/>
              <a:t>task</a:t>
            </a:r>
            <a:r>
              <a:rPr lang="ko-KR" altLang="en-US" dirty="0"/>
              <a:t>에 대한 가이드를 제공하는 역할을</a:t>
            </a:r>
            <a:r>
              <a:rPr lang="en-US" altLang="ko-KR" dirty="0"/>
              <a:t> </a:t>
            </a:r>
            <a:r>
              <a:rPr lang="ko-KR" altLang="en-US" dirty="0"/>
              <a:t>하는 </a:t>
            </a:r>
            <a:r>
              <a:rPr lang="en-US" altLang="ko-KR" dirty="0"/>
              <a:t>prompt</a:t>
            </a:r>
            <a:r>
              <a:rPr lang="ko-KR" altLang="en-US" dirty="0"/>
              <a:t>와 함께 모델을 학습시켰습니다</a:t>
            </a:r>
            <a:r>
              <a:rPr lang="en-US" altLang="ko-KR" dirty="0"/>
              <a:t>.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Prompt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의 종류에는 여러가지가 있는데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여기서는 점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박스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그리고 텍스트를 입력으로 받을 수 있게 설계했습니다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ppleSDGothicNeo"/>
              </a:rPr>
              <a:t>즉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ppleSDGothicNeo"/>
              </a:rPr>
              <a:t>, </a:t>
            </a:r>
            <a:r>
              <a:rPr lang="en-US" altLang="ko-KR" dirty="0"/>
              <a:t>mask</a:t>
            </a:r>
            <a:r>
              <a:rPr lang="ko-KR" altLang="en-US" dirty="0"/>
              <a:t>를 생성하고자 하는 대상에 대한 정보를 담은 어떤 것이든 </a:t>
            </a:r>
            <a:r>
              <a:rPr lang="en-US" altLang="ko-KR" dirty="0"/>
              <a:t>prompt</a:t>
            </a:r>
            <a:r>
              <a:rPr lang="ko-KR" altLang="en-US" dirty="0"/>
              <a:t>가 될 수 있습니다</a:t>
            </a:r>
            <a:r>
              <a:rPr lang="en-US" altLang="ko-KR" dirty="0"/>
              <a:t>. </a:t>
            </a:r>
            <a:r>
              <a:rPr lang="ko-KR" altLang="en-US" dirty="0"/>
              <a:t>이를 통해 다양한 </a:t>
            </a:r>
            <a:r>
              <a:rPr lang="en-US" altLang="ko-KR" dirty="0"/>
              <a:t>downstream</a:t>
            </a:r>
            <a:r>
              <a:rPr lang="ko-KR" altLang="en-US" dirty="0"/>
              <a:t>에 대해서 </a:t>
            </a:r>
            <a:r>
              <a:rPr lang="en-US" altLang="ko-KR" dirty="0">
                <a:solidFill>
                  <a:srgbClr val="EB5757"/>
                </a:solidFill>
                <a:effectLst/>
                <a:latin typeface="SFMono-Regular"/>
              </a:rPr>
              <a:t>zero-shot transfer</a:t>
            </a:r>
            <a:r>
              <a:rPr lang="ko-KR" altLang="en-US" dirty="0"/>
              <a:t>가 가능하도록 하였습니다</a:t>
            </a:r>
            <a:r>
              <a:rPr lang="en-US" altLang="ko-KR" dirty="0"/>
              <a:t>.</a:t>
            </a:r>
          </a:p>
          <a:p>
            <a:r>
              <a:rPr lang="en-US" dirty="0"/>
              <a:t>SAM</a:t>
            </a:r>
            <a:r>
              <a:rPr lang="ko-KR" altLang="en-US" dirty="0"/>
              <a:t>은 모호한 </a:t>
            </a:r>
            <a:r>
              <a:rPr lang="en-US" altLang="ko-KR" dirty="0"/>
              <a:t>prompt</a:t>
            </a:r>
            <a:r>
              <a:rPr lang="ko-KR" altLang="en-US" dirty="0"/>
              <a:t>에 대한 학습도 진행하였습니다</a:t>
            </a:r>
            <a:r>
              <a:rPr lang="en-US" altLang="ko-KR" dirty="0"/>
              <a:t>. </a:t>
            </a:r>
            <a:r>
              <a:rPr lang="ko-KR" altLang="en-US" dirty="0"/>
              <a:t>이때</a:t>
            </a:r>
            <a:r>
              <a:rPr lang="en-US" altLang="ko-KR" dirty="0"/>
              <a:t> </a:t>
            </a:r>
            <a:r>
              <a:rPr lang="ko-KR" altLang="en-US" dirty="0"/>
              <a:t>모호한 </a:t>
            </a:r>
            <a:r>
              <a:rPr lang="en-US" altLang="ko-KR" dirty="0"/>
              <a:t>prompt</a:t>
            </a:r>
            <a:r>
              <a:rPr lang="ko-KR" altLang="en-US" dirty="0"/>
              <a:t>란 </a:t>
            </a:r>
            <a:r>
              <a:rPr lang="en-US" altLang="ko-KR" dirty="0"/>
              <a:t>prompt</a:t>
            </a:r>
            <a:r>
              <a:rPr lang="ko-KR" altLang="en-US" dirty="0"/>
              <a:t>가 지칭하는 대상</a:t>
            </a:r>
            <a:r>
              <a:rPr lang="en-US" altLang="ko-KR" dirty="0"/>
              <a:t>(</a:t>
            </a:r>
            <a:r>
              <a:rPr lang="ko-KR" altLang="en-US" dirty="0"/>
              <a:t>부분</a:t>
            </a:r>
            <a:r>
              <a:rPr lang="en-US" altLang="ko-KR" dirty="0"/>
              <a:t>)</a:t>
            </a:r>
            <a:r>
              <a:rPr lang="ko-KR" altLang="en-US" dirty="0"/>
              <a:t>이 명확하지 않은 경우를 뜻합니다</a:t>
            </a:r>
            <a:r>
              <a:rPr lang="en-US" altLang="ko-KR" dirty="0"/>
              <a:t>. </a:t>
            </a:r>
            <a:r>
              <a:rPr lang="ko-KR" altLang="en-US" dirty="0"/>
              <a:t>다음 그림을 보면</a:t>
            </a:r>
            <a:r>
              <a:rPr lang="en-US" altLang="ko-KR" dirty="0"/>
              <a:t>, </a:t>
            </a:r>
            <a:r>
              <a:rPr lang="ko-KR" altLang="en-US" dirty="0"/>
              <a:t>타조에 찍은 초록색 포인트가 타조 전체를 의미하는지</a:t>
            </a:r>
            <a:r>
              <a:rPr lang="en-US" altLang="ko-KR" dirty="0"/>
              <a:t>, </a:t>
            </a:r>
            <a:r>
              <a:rPr lang="ko-KR" altLang="en-US" dirty="0"/>
              <a:t>타조의 상반신을 의미하는지</a:t>
            </a:r>
            <a:r>
              <a:rPr lang="en-US" altLang="ko-KR" dirty="0"/>
              <a:t>, </a:t>
            </a:r>
            <a:r>
              <a:rPr lang="ko-KR" altLang="en-US" dirty="0"/>
              <a:t>타조 머리를 의미하는지</a:t>
            </a:r>
            <a:r>
              <a:rPr lang="en-US" altLang="ko-KR" dirty="0"/>
              <a:t>, </a:t>
            </a:r>
            <a:r>
              <a:rPr lang="ko-KR" altLang="en-US" dirty="0"/>
              <a:t>또 타조 부리를 의미하는지를 프롬프트 만으로는 명확하게 알기 어렵다는 것입니다</a:t>
            </a:r>
            <a:r>
              <a:rPr lang="en-US" altLang="ko-KR" dirty="0"/>
              <a:t>. SAM</a:t>
            </a:r>
            <a:r>
              <a:rPr lang="ko-KR" altLang="en-US" dirty="0"/>
              <a:t>은 이렇게 모호한 </a:t>
            </a:r>
            <a:r>
              <a:rPr lang="en-US" altLang="ko-KR" dirty="0"/>
              <a:t>prompt</a:t>
            </a:r>
            <a:r>
              <a:rPr lang="ko-KR" altLang="en-US" dirty="0"/>
              <a:t>에 대해서도 학습을 진행하였다고 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625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번째로</a:t>
            </a:r>
            <a:r>
              <a:rPr lang="en-US" altLang="ko-KR" dirty="0"/>
              <a:t>, </a:t>
            </a:r>
            <a:r>
              <a:rPr lang="ko-KR" altLang="en-US" dirty="0"/>
              <a:t>모델 구조를 살펴보겠습니다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733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SAM</a:t>
            </a:r>
            <a:r>
              <a:rPr lang="ko-KR" altLang="en-US" dirty="0"/>
              <a:t>은 크게 이미지 인코더</a:t>
            </a:r>
            <a:r>
              <a:rPr lang="en-US" altLang="ko-KR" dirty="0"/>
              <a:t>, prompt </a:t>
            </a:r>
            <a:r>
              <a:rPr lang="ko-KR" altLang="en-US" dirty="0"/>
              <a:t>인코더</a:t>
            </a:r>
            <a:r>
              <a:rPr lang="en-US" altLang="ko-KR" dirty="0"/>
              <a:t>, mask </a:t>
            </a:r>
            <a:r>
              <a:rPr lang="ko-KR" altLang="en-US" dirty="0" err="1"/>
              <a:t>디코더의</a:t>
            </a:r>
            <a:r>
              <a:rPr lang="ko-KR" altLang="en-US" dirty="0"/>
              <a:t> 세 부분으로 구성됩니다</a:t>
            </a:r>
            <a:r>
              <a:rPr lang="en-US" altLang="ko-KR" dirty="0"/>
              <a:t>. SAM</a:t>
            </a:r>
            <a:r>
              <a:rPr lang="ko-KR" altLang="en-US" dirty="0"/>
              <a:t>은 </a:t>
            </a:r>
            <a:r>
              <a:rPr lang="en-US" altLang="ko-KR" dirty="0">
                <a:solidFill>
                  <a:srgbClr val="EB5757"/>
                </a:solidFill>
                <a:effectLst/>
                <a:latin typeface="SFMono-Regular"/>
              </a:rPr>
              <a:t>Vision Transformer(</a:t>
            </a:r>
            <a:r>
              <a:rPr lang="en-US" altLang="ko-KR" dirty="0" err="1">
                <a:solidFill>
                  <a:srgbClr val="EB5757"/>
                </a:solidFill>
                <a:effectLst/>
                <a:latin typeface="SFMono-Regular"/>
              </a:rPr>
              <a:t>ViT</a:t>
            </a:r>
            <a:r>
              <a:rPr lang="en-US" altLang="ko-KR" dirty="0">
                <a:solidFill>
                  <a:srgbClr val="EB5757"/>
                </a:solidFill>
                <a:effectLst/>
                <a:latin typeface="SFMono-Regular"/>
              </a:rPr>
              <a:t>)</a:t>
            </a:r>
            <a:r>
              <a:rPr lang="ko-KR" altLang="en-US" dirty="0"/>
              <a:t>모델을 기반으로 하되</a:t>
            </a:r>
            <a:r>
              <a:rPr lang="en-US" altLang="ko-KR" dirty="0"/>
              <a:t>, </a:t>
            </a:r>
            <a:r>
              <a:rPr lang="ko-KR" altLang="en-US" dirty="0"/>
              <a:t> </a:t>
            </a:r>
            <a:r>
              <a:rPr lang="en-US" altLang="ko-KR" dirty="0"/>
              <a:t>real-time </a:t>
            </a:r>
            <a:r>
              <a:rPr lang="ko-KR" altLang="en-US" dirty="0"/>
              <a:t>성능을 위한 </a:t>
            </a:r>
            <a:r>
              <a:rPr lang="en-US" altLang="ko-KR" dirty="0"/>
              <a:t>trade-off</a:t>
            </a:r>
            <a:r>
              <a:rPr lang="ko-KR" altLang="en-US" dirty="0"/>
              <a:t>를 가지고 있습니다</a:t>
            </a:r>
            <a:r>
              <a:rPr lang="en-US" altLang="ko-KR" dirty="0"/>
              <a:t>. </a:t>
            </a:r>
            <a:r>
              <a:rPr lang="ko-KR" altLang="en-US" dirty="0"/>
              <a:t>아래에 </a:t>
            </a:r>
            <a:r>
              <a:rPr lang="en-US" altLang="ko-KR" dirty="0" err="1"/>
              <a:t>ViT</a:t>
            </a:r>
            <a:r>
              <a:rPr lang="en-US" altLang="ko-KR" dirty="0"/>
              <a:t> </a:t>
            </a:r>
            <a:r>
              <a:rPr lang="ko-KR" altLang="en-US" dirty="0"/>
              <a:t>모델을 구조화 한 간단한 도식과 링크를 첨부해 두었으니</a:t>
            </a:r>
            <a:r>
              <a:rPr lang="en-US" altLang="ko-KR" dirty="0"/>
              <a:t>, </a:t>
            </a:r>
            <a:r>
              <a:rPr lang="ko-KR" altLang="en-US" dirty="0"/>
              <a:t>관심 있으신 분들은 참고해 주시면 될 것 같습니다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136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9EBA-9730-6EF3-2DD4-15A80D539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DA5EEB-CA84-53F8-D42D-2B665B40C7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53B2D5-FDCC-9165-E4AA-72F50A006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EFE811-C75D-9321-E94C-2A5CB7E9E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A6C49D-2AEA-E0E0-8D26-120B561D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35775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799FF3-931C-2C40-FBB8-9AA03272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2F44F1-BB8D-654E-9A12-368E78920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898BEE-4C05-35E4-C961-816C2D53B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47E9BC-EDB5-1150-5E54-D84E90FB3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B76AF1-860B-7079-3C18-EF43E08EB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91894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D7499CE-7CAB-1854-0494-1A6B2E96EE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97A27F-3838-1AE2-EB8A-C5B4C4BCF1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6A8E51-7CEA-2C07-982A-DF54C030C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902796-03E0-FD9D-4B65-D242F7E8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17CBFC-DB6E-4B4B-53CB-0081DB97C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8743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600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1251F-DC23-3249-1AB7-005E183B3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5A0C8A-C5B7-7353-EFFC-56E8FF618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0414B4-34B6-BF53-8EEF-17713703A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E6652C-8EE0-8430-6009-AD6992EE5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DE8162-D76C-DAE4-25F6-617F89B1B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6245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AEAD2-8DAB-880C-3CCC-C98DEC4F0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D376B0-FFF0-AF65-1C09-02F61F4BF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5B4094-EA71-7F40-192E-FCBAAD95C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8E87B7-FB19-9D32-C963-1E43B11B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D91447-F73F-6248-31BB-FA780E0CA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26032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CB246D-1137-75CF-FA70-C700B7176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36BCBD-2996-A503-C608-1ED041900B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139D2F-8D91-9915-1A51-0AEBF5A71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94FA05-6364-7D0D-1375-3697C9579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B341F6-AFE4-5DEA-325F-A3C8C1942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69E288-F03D-BCF9-F24A-538DC1E6B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52483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2FFDD-E1A5-F222-426B-2B8465303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BB1C93-A33C-0E11-69C3-B2F431FFB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1CB1BC-1433-67A4-7CBC-41B3561C4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B4F027B-AAB5-E057-205C-088AB67EEF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4CE94D1-E84C-DE89-899D-D99D3CED27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D9BCB30-54A0-31BF-670F-BCFD205C4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B6B0DC4-7064-8BC5-19E0-2D34BF412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0CF427-1FCF-F14E-19F4-D62769A33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54612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E9A73-BA83-A2FB-389F-9DB758B35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0C017D-7531-F077-01D2-DF82E8EB6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1B2A02-7AD4-E923-2BED-00F05AB2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403A3C-E1FF-A69C-0580-C682A8D4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2222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D1BDE1C-35C1-2658-CA4E-DBA7259A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18A31FD-7D39-949F-22F3-B2CAC0D58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5ED200-08FA-FD72-978D-D0C76F25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59976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43354F-257B-D263-EE28-9E0C223FC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51B204-0AA7-5968-B1BB-5A29B9F39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40F092-7566-3472-3C8C-1259A2C56A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5C2207-CF57-8BAA-3B62-857B50779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635BCB-8DF1-06F8-96FE-657E95BBB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AA809F-10FD-EFC8-9455-F822E6812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54209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5529ED-9B49-95B4-5663-A1C5E906F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54E11DE-2773-E82E-9ADA-B869D78C3E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29F1C4-7C92-D89E-9C2E-EB9933ADC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52A28F-87AE-C871-2ABE-214B82CAD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8057D2-CE0E-0CBD-77B4-CE048164B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36FA74-055F-3FDB-9FB8-19F9F7917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78020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9B39933-44B7-1A38-810C-29E93FB68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2FAB05-1241-04D0-2B07-5ED8AE51EE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3704C5-E89D-68B0-4F41-2935950BA7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A80BD-B946-40CF-8444-13F1AF4F263E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07356B-5B0F-5145-6357-4063A6801C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7D4590-D33C-0FEF-6769-BBF04E4946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4F2DC-9C39-4841-ACF5-B32602F93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5695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sldNum="0" hdr="0" ftr="0" dt="0"/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4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hyperlink" Target="https://www.thedatahunt.com/trend-insight/vision-transformer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0B658B-BCEF-4B5C-870D-35BBC3882DBB}"/>
              </a:ext>
            </a:extLst>
          </p:cNvPr>
          <p:cNvSpPr txBox="1"/>
          <p:nvPr/>
        </p:nvSpPr>
        <p:spPr>
          <a:xfrm>
            <a:off x="661851" y="6078583"/>
            <a:ext cx="118930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Segment</a:t>
            </a:r>
            <a:r>
              <a:rPr lang="ko-KR" altLang="en-US" sz="88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 </a:t>
            </a:r>
            <a:r>
              <a:rPr lang="en-US" altLang="ko-KR" sz="88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Anything</a:t>
            </a:r>
            <a:endParaRPr lang="ko-KR" altLang="en-US" sz="8800" dirty="0">
              <a:latin typeface="a아시아헤드4" panose="02020600000000000000" pitchFamily="18" charset="-127"/>
              <a:ea typeface="a아시아헤드4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B96339-CF42-4896-9AF0-3A5824BC743F}"/>
              </a:ext>
            </a:extLst>
          </p:cNvPr>
          <p:cNvSpPr txBox="1"/>
          <p:nvPr/>
        </p:nvSpPr>
        <p:spPr>
          <a:xfrm>
            <a:off x="661851" y="8220891"/>
            <a:ext cx="4946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고급심화 차수빈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#3. Segment Anything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모델 구성</a:t>
            </a:r>
            <a:endParaRPr lang="en-US" altLang="ko-KR" sz="3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1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    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Image Encoder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이미지가 들어오면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embedding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얻는 부분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- Prompt Encoder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embedding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하는 부분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sparse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dense prompt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구분됨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-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sparse: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점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(points),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박스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(boxes),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텍스트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(text)</a:t>
            </a:r>
          </a:p>
          <a:p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- dense: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마스크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(Mask)</a:t>
            </a:r>
          </a:p>
          <a:p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- Mask Decoder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 embedding, prompt embedding, output token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받아서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segmentation map(mask)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만드는 부분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 Decoder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변형하여 활용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7173" name="Picture 5">
            <a:extLst>
              <a:ext uri="{FF2B5EF4-FFF2-40B4-BE49-F238E27FC236}">
                <a16:creationId xmlns:a16="http://schemas.microsoft.com/office/drawing/2014/main" id="{B927300D-D9A0-7230-060B-3CD581C5CC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22"/>
          <a:stretch/>
        </p:blipFill>
        <p:spPr bwMode="auto">
          <a:xfrm>
            <a:off x="769962" y="6676572"/>
            <a:ext cx="15594894" cy="3251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543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#3. Segment Anything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모델 구성</a:t>
            </a:r>
            <a:endParaRPr lang="en-US" altLang="ko-KR" sz="3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1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    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Prompt Encoder</a:t>
            </a:r>
          </a:p>
          <a:p>
            <a:endParaRPr lang="en-US" altLang="ko-KR" sz="1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Sparse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Prompt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▶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점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(points): Positional encodings summed with learned embeddings</a:t>
            </a: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▶ 박스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(boxes): Positional encodings summed with learned embeddings</a:t>
            </a: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▶ 텍스트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(text): CLIP output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31D735-F6A9-CC6F-F9DF-708E43F8D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3031" y="4317987"/>
            <a:ext cx="11872687" cy="572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567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#3. Segment Anything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모델 구성</a:t>
            </a:r>
            <a:endParaRPr lang="en-US" altLang="ko-KR" sz="3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1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    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Prompt Encoder</a:t>
            </a:r>
          </a:p>
          <a:p>
            <a:endParaRPr lang="en-US" altLang="ko-KR" sz="1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Dense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Prompt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▶ 마스크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(Mask): Image embedding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convolution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수행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0505954-5585-C664-2191-191DAE776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657" y="3698149"/>
            <a:ext cx="12832219" cy="396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846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#3. Segment Anything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846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모델 구성</a:t>
            </a:r>
            <a:endParaRPr lang="en-US" altLang="ko-KR" sz="3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1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    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Mask decoder</a:t>
            </a:r>
          </a:p>
          <a:p>
            <a:endParaRPr lang="en-US" altLang="ko-KR" sz="1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 Decoder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변형하여 활용함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head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dynamic mask prediction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가능하도록 약간의 수정을 반영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전체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임베딩을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업데이트하기 위해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prompt-to-image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image-to-prompt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양방향으로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self-attention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cross-attention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수행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양방향의 의미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) Prompt-to-image, Image-to-prompt</a:t>
            </a: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⭐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레이블을 생성하지는 않음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!!</a:t>
            </a:r>
          </a:p>
          <a:p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단지 마스크를 만들어 줌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A42892A1-20B4-08F7-50C4-F859D2CF1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898" y="4942275"/>
            <a:ext cx="11373660" cy="383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3873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#3. Segment Anything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583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모델 설정</a:t>
            </a:r>
            <a:endParaRPr lang="en-US" altLang="ko-KR" sz="3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15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   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모호성 해결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mask prediction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하도록 함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whole, part, and subpart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back propagation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은 마스크들 중에서 </a:t>
            </a:r>
            <a:r>
              <a:rPr lang="en-US" altLang="ko-KR" sz="24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minimum loss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가지고 있는 것에 대해서만 수행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- Efficiency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미리 계산된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 embedding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대해서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 encoder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mask decoder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작동은 </a:t>
            </a:r>
            <a:r>
              <a:rPr lang="en-US" altLang="ko-KR" sz="24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50ms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이내에 가능</a:t>
            </a: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-&gt; real-time interactive prompting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가능한 범위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- Loss &amp;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학습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focal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loss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</a:t>
            </a:r>
            <a:r>
              <a:rPr lang="en-US" altLang="ko-KR" sz="24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dice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loss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복합적으로 활용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- focal loss) “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더욱 어려운 객체에 대해 가중치를 주어 학습한다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.”</a:t>
            </a:r>
          </a:p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- Dice loss) </a:t>
            </a:r>
            <a:r>
              <a:rPr lang="en-US" altLang="ko-KR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IoU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(Intersection over Union)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비슷한 개념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, “GT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얼마나 많이 포함했는가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”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랜덤 샘플링해서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mask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당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11 round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돌도록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interactive setup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수행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171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135466" y="4697224"/>
            <a:ext cx="826346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4.</a:t>
            </a:r>
            <a:r>
              <a:rPr lang="ko-KR" altLang="en-US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Segment Anything Data</a:t>
            </a:r>
            <a:endParaRPr lang="ko-KR" altLang="en-US" sz="5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2135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#4. Segment Anything Data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7832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Data Engine</a:t>
            </a:r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    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학습시켜야 하는데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,,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어라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,,mask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데이터가 충분하지 않네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..^^;</a:t>
            </a:r>
          </a:p>
          <a:p>
            <a:endParaRPr lang="en-US" altLang="ko-KR" sz="15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- SAM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모델을 위한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Data Engine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구축 → </a:t>
            </a:r>
            <a:r>
              <a:rPr lang="en-US" altLang="ko-KR" sz="28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SA-1B</a:t>
            </a:r>
          </a:p>
          <a:p>
            <a:endParaRPr lang="en-US" altLang="ko-KR" sz="1000" b="1" dirty="0">
              <a:solidFill>
                <a:schemeClr val="accent4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- 3</a:t>
            </a:r>
            <a:r>
              <a:rPr lang="ko-KR" altLang="en-US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단계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거쳐 데이터를 수집 → 점점 </a:t>
            </a:r>
            <a:r>
              <a:rPr lang="ko-KR" altLang="en-US" sz="28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자동화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되는 방식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1)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Assisted-manual stage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작업자가 점을 찍으면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SAM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모델이 어느 정도 마스크를 만들어 주는 단계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2)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Semi-automatic stage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사람이 직접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라벨링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mask GT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모델이 예측한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mask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함께 활용하는 단계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정확도를 유지시키면서도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human cost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줄여가는 단계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3)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Fully-automatic stage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모든 것을 모델이 예측한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mask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학습하는 단계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grid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point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제공함으로써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ambiguity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대응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Post-processing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단계를 거치며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mask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정교화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-&gt;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이를 통해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11M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로부터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1B masks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얻을 수 있었음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47145C-F8F8-2F5B-241F-E0B3C033C9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7468" y="6170894"/>
            <a:ext cx="7223276" cy="389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20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#4. Segment Anything Data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735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Data Set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</a:t>
            </a: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BF4FFE-6F15-908C-998E-98656DDFE0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72"/>
          <a:stretch/>
        </p:blipFill>
        <p:spPr bwMode="auto">
          <a:xfrm>
            <a:off x="515257" y="2211132"/>
            <a:ext cx="7079603" cy="3879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06639D19-B5C0-EA4C-AE71-ADC094B719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099"/>
          <a:stretch/>
        </p:blipFill>
        <p:spPr bwMode="auto">
          <a:xfrm>
            <a:off x="515258" y="7215194"/>
            <a:ext cx="15776352" cy="275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363711-EA1D-6E9E-5E65-6CC5EDE4E5A9}"/>
              </a:ext>
            </a:extLst>
          </p:cNvPr>
          <p:cNvSpPr txBox="1"/>
          <p:nvPr/>
        </p:nvSpPr>
        <p:spPr>
          <a:xfrm>
            <a:off x="8049179" y="2329660"/>
            <a:ext cx="8886270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Images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사진사가 찍은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11M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 고해상도 이미지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평균 해상도는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3300 x 4950</a:t>
            </a:r>
          </a:p>
          <a:p>
            <a:endParaRPr lang="en-US" altLang="ko-KR" sz="1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Masks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대부분의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mask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fully automatic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방법으로 얻음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</a:t>
            </a:r>
            <a:r>
              <a:rPr lang="ko-KR" altLang="en-US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약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500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장의 샘플 데이터로 실험 결과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수정 전과 후의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IoU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평균 </a:t>
            </a:r>
            <a:r>
              <a:rPr lang="en-US" altLang="ko-KR" sz="24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0.9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수준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258FABA-B786-052E-3951-36451F0B7BB9}"/>
              </a:ext>
            </a:extLst>
          </p:cNvPr>
          <p:cNvSpPr/>
          <p:nvPr/>
        </p:nvSpPr>
        <p:spPr>
          <a:xfrm>
            <a:off x="731520" y="5143500"/>
            <a:ext cx="3542097" cy="81453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말풍선: 타원형 10">
            <a:extLst>
              <a:ext uri="{FF2B5EF4-FFF2-40B4-BE49-F238E27FC236}">
                <a16:creationId xmlns:a16="http://schemas.microsoft.com/office/drawing/2014/main" id="{C18DFA47-ED38-D940-78F4-F7DEEFEB90E5}"/>
              </a:ext>
            </a:extLst>
          </p:cNvPr>
          <p:cNvSpPr/>
          <p:nvPr/>
        </p:nvSpPr>
        <p:spPr>
          <a:xfrm>
            <a:off x="4609401" y="5334000"/>
            <a:ext cx="4623500" cy="1518340"/>
          </a:xfrm>
          <a:prstGeom prst="wedgeEllipseCallout">
            <a:avLst>
              <a:gd name="adj1" fmla="val -55907"/>
              <a:gd name="adj2" fmla="val -32735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❗ </a:t>
            </a:r>
            <a:r>
              <a:rPr lang="en-US" altLang="ko-KR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segmentation mask</a:t>
            </a:r>
            <a:r>
              <a:rPr lang="ko-KR" altLang="en-US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</a:t>
            </a:r>
            <a:r>
              <a:rPr lang="en-US" altLang="ko-KR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instance</a:t>
            </a:r>
            <a:r>
              <a:rPr lang="ko-KR" altLang="en-US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별로 존재하지만</a:t>
            </a:r>
            <a:r>
              <a:rPr lang="en-US" altLang="ko-KR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</a:t>
            </a:r>
            <a:r>
              <a:rPr lang="en-US" altLang="ko-KR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instance</a:t>
            </a:r>
            <a:r>
              <a:rPr lang="ko-KR" altLang="en-US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무엇인지 </a:t>
            </a:r>
            <a:endParaRPr lang="en-US" altLang="ko-KR" dirty="0">
              <a:solidFill>
                <a:schemeClr val="tx1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명시되어 있지는 않음</a:t>
            </a:r>
          </a:p>
        </p:txBody>
      </p:sp>
    </p:spTree>
    <p:extLst>
      <p:ext uri="{BB962C8B-B14F-4D97-AF65-F5344CB8AC3E}">
        <p14:creationId xmlns:p14="http://schemas.microsoft.com/office/powerpoint/2010/main" val="3538220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222068" y="4697224"/>
            <a:ext cx="743603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5.</a:t>
            </a:r>
            <a:r>
              <a:rPr lang="ko-KR" altLang="en-US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  <a:endParaRPr lang="ko-KR" altLang="en-US" sz="5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19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8448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</a:p>
          <a:p>
            <a:endParaRPr lang="en-US" altLang="ko-KR" sz="15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- 5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 하위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task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SAM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8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zero-shot learning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성능을 보여주는 실험 진행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Single Point Valid Mask Evaluation</a:t>
            </a:r>
            <a:endParaRPr lang="en-US" altLang="ko-KR" sz="5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Zero-Shot Edge Detection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Zero-Shot Object Proposals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Zero-Shot Instance Segmentation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Zero-Shot Text-to-Mask</a:t>
            </a:r>
          </a:p>
          <a:p>
            <a:endParaRPr lang="en-US" altLang="ko-KR" sz="1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-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모든 결과는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SA-1B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다른 분포를 가지는 </a:t>
            </a:r>
            <a:r>
              <a:rPr lang="ko-KR" altLang="en-US" sz="2800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새로운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데이터셋에 대해서 평가함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</a:t>
            </a: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1B6E7F5-BD23-DF79-13E4-6A955199B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30" y="5580452"/>
            <a:ext cx="7609668" cy="3176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AEA0138-A0FD-89B7-2FF1-980987410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1235" y="7036228"/>
            <a:ext cx="8636459" cy="2836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046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43FF19-63C9-4588-B47C-DD7A4124E3B6}"/>
              </a:ext>
            </a:extLst>
          </p:cNvPr>
          <p:cNvSpPr txBox="1"/>
          <p:nvPr/>
        </p:nvSpPr>
        <p:spPr>
          <a:xfrm>
            <a:off x="1367246" y="10319"/>
            <a:ext cx="6871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Contents</a:t>
            </a:r>
            <a:endParaRPr lang="ko-KR" altLang="en-US" sz="8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AA229-C69A-4F14-A69F-C8D6D497C424}"/>
              </a:ext>
            </a:extLst>
          </p:cNvPr>
          <p:cNvSpPr txBox="1"/>
          <p:nvPr/>
        </p:nvSpPr>
        <p:spPr>
          <a:xfrm>
            <a:off x="1367246" y="1900384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#01 Introduction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DCE360-AAC7-4BCB-851C-F00DA443E479}"/>
              </a:ext>
            </a:extLst>
          </p:cNvPr>
          <p:cNvSpPr txBox="1"/>
          <p:nvPr/>
        </p:nvSpPr>
        <p:spPr>
          <a:xfrm>
            <a:off x="1720294" y="2968717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#02 Task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887F30-583B-4186-81C9-FA7F6DF41AB3}"/>
              </a:ext>
            </a:extLst>
          </p:cNvPr>
          <p:cNvSpPr txBox="1"/>
          <p:nvPr/>
        </p:nvSpPr>
        <p:spPr>
          <a:xfrm>
            <a:off x="1995360" y="4037050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#03 Model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DFAE11-0B34-E5D0-6FCC-DF8D6C73A748}"/>
              </a:ext>
            </a:extLst>
          </p:cNvPr>
          <p:cNvSpPr txBox="1"/>
          <p:nvPr/>
        </p:nvSpPr>
        <p:spPr>
          <a:xfrm>
            <a:off x="2314676" y="5105383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#04 Data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DC56AE-B9F2-EAE0-8E5D-3F3A7848658A}"/>
              </a:ext>
            </a:extLst>
          </p:cNvPr>
          <p:cNvSpPr txBox="1"/>
          <p:nvPr/>
        </p:nvSpPr>
        <p:spPr>
          <a:xfrm>
            <a:off x="2554160" y="6173716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#05 Results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</a:p>
          <a:p>
            <a:endParaRPr lang="en-US" altLang="ko-KR" sz="15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1) Single Point Valid Mask Evaluation</a:t>
            </a:r>
          </a:p>
          <a:p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foreground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해당하는 곳의 중점만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주어졌을 때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foreground segmentation mask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추출해 내는 작업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RITM model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비교한 결과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23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 데이터셋 중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16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개에서 높은 성능을 보임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몇몇 데이터셋에서의 정량적 평가에서는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RITM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보다 낮았지만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정성적 평가에서는 더 높은 결과를 보이기도 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prompt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주는 점의 개수가 많아질수록 그 차이가 적어지지만 개수가 적을 때는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월등한 성능을 보임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</a:t>
            </a: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38E9C56-5C69-83DE-15FB-C645321A4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29" y="4936388"/>
            <a:ext cx="15415355" cy="5130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48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</a:p>
          <a:p>
            <a:endParaRPr lang="en-US" altLang="ko-KR" sz="15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2) Zero-Shot Edge Detection</a:t>
            </a:r>
          </a:p>
          <a:p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전체 이미지에 대해서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segmentation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진행한 결과에서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Sobel Filter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써서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edge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만 뽑아내는 작업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Edge Detection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대해서 전혀 학습시키지 않았음에도 불구하고 준수한 성능을 보임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SAM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보다 좋은 성능을 낸 모델들은 테스트 데이터 셋인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BSDS500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트레이닝 데이터셋으로 학습된 것임을 감안하면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아주 좋은 성능이라고 볼 수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D00A99-B5F1-A243-7838-CE5F79A94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469" y="6123485"/>
            <a:ext cx="7455573" cy="36847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20BC650-7EF8-C7E8-2219-E54827E11B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4511" y="4432411"/>
            <a:ext cx="9168122" cy="406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73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</a:p>
          <a:p>
            <a:endParaRPr lang="en-US" altLang="ko-KR" sz="15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3) Zero-Shot Object Proposals</a:t>
            </a:r>
          </a:p>
          <a:p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Object proposal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뽑아내는 성능을 평가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, output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mask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뽑아내는 대신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box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뽑아내도록 함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ViTDet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-H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비교해 보면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전반적으로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ViTDet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더 좋은 성능을 보이긴 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SAM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rare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한 케이스에서는 더 좋은 성능을 보이기도 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C8E298-8DE4-E39B-6AEC-5D457FF824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658" y="4568931"/>
            <a:ext cx="9572348" cy="440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3435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</a:p>
          <a:p>
            <a:endParaRPr lang="en-US" altLang="ko-KR" sz="15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4) Zero-Shot Instance Segmentation</a:t>
            </a:r>
          </a:p>
          <a:p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간단하게 위에서 얻은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proposal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box prompt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통해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segmentation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진행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ViTDet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segmentation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결과는 거의 비슷함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종종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</a:t>
            </a:r>
            <a:r>
              <a:rPr lang="en-US" altLang="ko-KR" sz="24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ViTDet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마스크보다 질적으로 더 우수하며 경계가 뚜렷함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CC89C9-57D9-3EBE-E5C1-452F9A0CC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2223" y="4494504"/>
            <a:ext cx="8679052" cy="2169763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6C65E37F-8D7C-599B-DBA8-EF0673D4D1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23750"/>
          <a:stretch/>
        </p:blipFill>
        <p:spPr bwMode="auto">
          <a:xfrm>
            <a:off x="551423" y="4190059"/>
            <a:ext cx="5755578" cy="2913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CA44A46C-8657-206D-37AA-8CCF8141E8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23750"/>
          <a:stretch/>
        </p:blipFill>
        <p:spPr bwMode="auto">
          <a:xfrm>
            <a:off x="632172" y="7112477"/>
            <a:ext cx="5755578" cy="2913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B818EA6-7453-C71F-AE3C-E09A1FC7F2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0217" y="7112477"/>
            <a:ext cx="8305282" cy="291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201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Results</a:t>
            </a:r>
          </a:p>
          <a:p>
            <a:endParaRPr lang="en-US" altLang="ko-KR" sz="15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5) Zero-Shot Text-to-Mask</a:t>
            </a:r>
          </a:p>
          <a:p>
            <a:endParaRPr lang="en-US" altLang="ko-KR" sz="5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텍스트로 주어진 정보를 활용해서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segmentation mask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생성하는 작업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Text prompt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주기 위해선 새로운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annotation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필요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-&gt; CLIP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encoder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활용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간단한 텍스트 프롬프트 뿐만 아니라 구절에서도 객체를 세그먼트화 할 수 있었음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-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텍스트 프롬프트만으로 올바른 객체를 선택하지 못하는 경우 추가적인 포인트가 종종 예측을 보완함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A8E6AEC-6186-735C-E862-D91F2049FD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168"/>
          <a:stretch/>
        </p:blipFill>
        <p:spPr bwMode="auto">
          <a:xfrm>
            <a:off x="9176652" y="4544950"/>
            <a:ext cx="7739742" cy="5521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72763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#5. Results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&amp;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solidFill>
                  <a:srgbClr val="202124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Discussion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Discussion</a:t>
            </a:r>
          </a:p>
          <a:p>
            <a:r>
              <a:rPr lang="en-US" altLang="ko-KR" sz="2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    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E668A29-F8BA-A749-46FC-CA37EEAFD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574" y="2658279"/>
            <a:ext cx="6501226" cy="6706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래픽 5" descr="클립보드 윤곽선">
            <a:extLst>
              <a:ext uri="{FF2B5EF4-FFF2-40B4-BE49-F238E27FC236}">
                <a16:creationId xmlns:a16="http://schemas.microsoft.com/office/drawing/2014/main" id="{F15D1BBB-5C7F-A881-F39C-B61894422C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19260" y="2155377"/>
            <a:ext cx="2879841" cy="2879841"/>
          </a:xfrm>
          <a:prstGeom prst="rect">
            <a:avLst/>
          </a:prstGeom>
        </p:spPr>
      </p:pic>
      <p:sp>
        <p:nvSpPr>
          <p:cNvPr id="8" name="말풍선: 타원형 7">
            <a:extLst>
              <a:ext uri="{FF2B5EF4-FFF2-40B4-BE49-F238E27FC236}">
                <a16:creationId xmlns:a16="http://schemas.microsoft.com/office/drawing/2014/main" id="{50548AAE-091F-6719-7D0E-26B0980E4DF2}"/>
              </a:ext>
            </a:extLst>
          </p:cNvPr>
          <p:cNvSpPr/>
          <p:nvPr/>
        </p:nvSpPr>
        <p:spPr>
          <a:xfrm>
            <a:off x="10709387" y="2511317"/>
            <a:ext cx="6035557" cy="2376939"/>
          </a:xfrm>
          <a:prstGeom prst="wedgeEllipseCallout">
            <a:avLst>
              <a:gd name="adj1" fmla="val -58709"/>
              <a:gd name="adj2" fmla="val -6597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SAM</a:t>
            </a:r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은 일부 성능 한계를 보일 수도 있어</a:t>
            </a:r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특히</a:t>
            </a:r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많은 포인트가 제공되는 경우</a:t>
            </a:r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이전의 </a:t>
            </a:r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interactive segmentation </a:t>
            </a:r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방법보다</a:t>
            </a:r>
            <a:endParaRPr lang="en-US" altLang="ko-KR" sz="2000" dirty="0">
              <a:solidFill>
                <a:schemeClr val="tx1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성능이 떨어질 수도 있어</a:t>
            </a:r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! </a:t>
            </a:r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</a:p>
        </p:txBody>
      </p:sp>
      <p:pic>
        <p:nvPicPr>
          <p:cNvPr id="10" name="그래픽 9" descr="배지 물음표 단색으로 채워진">
            <a:extLst>
              <a:ext uri="{FF2B5EF4-FFF2-40B4-BE49-F238E27FC236}">
                <a16:creationId xmlns:a16="http://schemas.microsoft.com/office/drawing/2014/main" id="{EE047212-1BC4-B02A-3E44-92056AC41EC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72121" y="6540350"/>
            <a:ext cx="2149578" cy="2149578"/>
          </a:xfrm>
          <a:prstGeom prst="rect">
            <a:avLst/>
          </a:prstGeom>
        </p:spPr>
      </p:pic>
      <p:sp>
        <p:nvSpPr>
          <p:cNvPr id="13" name="말풍선: 타원형 12">
            <a:extLst>
              <a:ext uri="{FF2B5EF4-FFF2-40B4-BE49-F238E27FC236}">
                <a16:creationId xmlns:a16="http://schemas.microsoft.com/office/drawing/2014/main" id="{775BB90B-3A63-4D15-6E3E-F43AAA26C835}"/>
              </a:ext>
            </a:extLst>
          </p:cNvPr>
          <p:cNvSpPr/>
          <p:nvPr/>
        </p:nvSpPr>
        <p:spPr>
          <a:xfrm>
            <a:off x="10301173" y="6426669"/>
            <a:ext cx="6035557" cy="2376939"/>
          </a:xfrm>
          <a:prstGeom prst="wedgeEllipseCallout">
            <a:avLst>
              <a:gd name="adj1" fmla="val -58709"/>
              <a:gd name="adj2" fmla="val -6597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Point</a:t>
            </a:r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객체에 대한 </a:t>
            </a:r>
            <a:endParaRPr lang="en-US" altLang="ko-KR" sz="2000" dirty="0">
              <a:solidFill>
                <a:schemeClr val="tx1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정보를 제공해 주는 수단 아닌가</a:t>
            </a:r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?</a:t>
            </a: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그러면 </a:t>
            </a:r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point</a:t>
            </a:r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많을수록 </a:t>
            </a:r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endParaRPr lang="en-US" altLang="ko-KR" sz="2000" dirty="0">
              <a:solidFill>
                <a:schemeClr val="tx1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모호성을 보완해 줄 수 있는 거 아닌가</a:t>
            </a:r>
            <a:r>
              <a:rPr lang="en-US" altLang="ko-KR" sz="2000" dirty="0">
                <a:solidFill>
                  <a:schemeClr val="tx1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?</a:t>
            </a:r>
            <a:endParaRPr lang="ko-KR" altLang="en-US" sz="2000" dirty="0">
              <a:solidFill>
                <a:schemeClr val="tx1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65034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3C658A-8DC8-4BDA-8B30-3A8E5E38D40C}"/>
              </a:ext>
            </a:extLst>
          </p:cNvPr>
          <p:cNvSpPr txBox="1"/>
          <p:nvPr/>
        </p:nvSpPr>
        <p:spPr>
          <a:xfrm>
            <a:off x="661851" y="6078583"/>
            <a:ext cx="1188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THANK YOU</a:t>
            </a:r>
            <a:endParaRPr lang="ko-KR" altLang="en-US" sz="8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145140" y="4697224"/>
            <a:ext cx="68710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1.</a:t>
            </a:r>
            <a:r>
              <a:rPr lang="ko-KR" altLang="en-US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Introduction</a:t>
            </a:r>
            <a:endParaRPr lang="ko-KR" altLang="en-US" sz="5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#1. Introduction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SA(Segment Anything) </a:t>
            </a:r>
            <a:r>
              <a:rPr lang="ko-KR" altLang="en-US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프로젝트</a:t>
            </a:r>
            <a:endParaRPr lang="en-US" altLang="ko-KR" sz="3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  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대용량 데이터셋을 가지고 자연어 및 다양한 지시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(= prompt)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 Segmentation task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수행할 수 있도록 하는 프로젝트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-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목표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image segmentation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분야에서의 </a:t>
            </a:r>
            <a:r>
              <a:rPr lang="en-US" altLang="ko-KR" sz="28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foundation model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제안하겠다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!</a:t>
            </a:r>
          </a:p>
          <a:p>
            <a:endParaRPr lang="en-US" altLang="ko-KR" sz="1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❓ </a:t>
            </a:r>
            <a:r>
              <a:rPr lang="en-US" altLang="ko-KR" sz="2000" b="1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foundation model</a:t>
            </a:r>
          </a:p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훈련 중에 본 적이 없는 작업 및 데이터 분포에도 적용할 수 있는 범용 모델</a:t>
            </a:r>
            <a:endParaRPr lang="en-US" altLang="ko-KR" sz="2000" dirty="0">
              <a:solidFill>
                <a:schemeClr val="bg2">
                  <a:lumMod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zero-shot learning</a:t>
            </a:r>
          </a:p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CF2BDF0-1250-1938-8E61-3911B405B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383" y="4927599"/>
            <a:ext cx="15522394" cy="5139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#1. Introduction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680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SA </a:t>
            </a:r>
            <a:r>
              <a:rPr lang="ko-KR" altLang="en-US" sz="3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프로젝트</a:t>
            </a:r>
            <a:endParaRPr lang="en-US" altLang="ko-KR" sz="3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3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6"/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1. What </a:t>
            </a:r>
            <a:r>
              <a:rPr lang="en-US" altLang="ko-KR" sz="36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task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will enable zero-shot generalization?</a:t>
            </a:r>
          </a:p>
          <a:p>
            <a:pPr lvl="6"/>
            <a:endParaRPr lang="en-US" altLang="ko-KR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6"/>
            <a:endParaRPr lang="en-US" altLang="ko-KR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6"/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2. What is the corresponding </a:t>
            </a:r>
            <a:r>
              <a:rPr lang="en-US" altLang="ko-KR" sz="36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model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architecture?</a:t>
            </a:r>
          </a:p>
          <a:p>
            <a:pPr lvl="6"/>
            <a:endParaRPr lang="en-US" altLang="ko-KR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6"/>
            <a:endParaRPr lang="en-US" altLang="ko-KR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6"/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3. What </a:t>
            </a:r>
            <a:r>
              <a:rPr lang="en-US" altLang="ko-KR" sz="36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data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can power this task and model?          </a:t>
            </a:r>
          </a:p>
          <a:p>
            <a:endParaRPr lang="en-US" altLang="ko-KR" sz="2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5533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169330" y="4681835"/>
            <a:ext cx="9516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2.</a:t>
            </a:r>
            <a:r>
              <a:rPr lang="ko-KR" altLang="en-US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Segment Anything Task</a:t>
            </a:r>
            <a:endParaRPr lang="ko-KR" altLang="en-US" sz="5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3255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#2. Segment Anything Task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			</a:t>
            </a:r>
          </a:p>
          <a:p>
            <a:r>
              <a:rPr lang="en-US" altLang="ko-KR" sz="36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             “</a:t>
            </a:r>
            <a:r>
              <a:rPr lang="en-US" altLang="ko-KR" sz="3600" b="1" dirty="0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 </a:t>
            </a:r>
            <a:r>
              <a:rPr lang="en-US" altLang="ko-KR" sz="3600" b="1" dirty="0" err="1">
                <a:solidFill>
                  <a:schemeClr val="accent4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enginnering</a:t>
            </a:r>
            <a:r>
              <a:rPr lang="ko-KR" altLang="en-US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 Segmentation</a:t>
            </a:r>
            <a:r>
              <a:rPr lang="ko-KR" altLang="en-US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에도 적용해 보자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!”</a:t>
            </a:r>
          </a:p>
          <a:p>
            <a:endParaRPr lang="en-US" altLang="ko-KR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1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task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guide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제공하는 역할을 하는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함께 모델을 학습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다양한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downstream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대해서 </a:t>
            </a:r>
            <a:r>
              <a:rPr lang="en-US" altLang="ko-KR" sz="2400" b="1" dirty="0">
                <a:solidFill>
                  <a:schemeClr val="accent4"/>
                </a:solidFill>
                <a:effectLst/>
                <a:latin typeface="a아시아헤드1" panose="02020600000000000000" pitchFamily="18" charset="-127"/>
                <a:ea typeface="a아시아헤드1" panose="02020600000000000000" pitchFamily="18" charset="-127"/>
              </a:rPr>
              <a:t>zero-shot transfer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가능하게 됨</a:t>
            </a:r>
            <a:endParaRPr lang="en-US" altLang="ko-KR" sz="24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모호한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대해서도 학습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ambiguous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prompt: prompt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지칭하는 대상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부분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명확하지 않은</a:t>
            </a:r>
            <a:r>
              <a:rPr lang="en-US" altLang="ko-KR" sz="2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prompt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52D82AA-8ABC-DA02-E4EF-D6F7DE3D0CC3}"/>
              </a:ext>
            </a:extLst>
          </p:cNvPr>
          <p:cNvSpPr/>
          <p:nvPr/>
        </p:nvSpPr>
        <p:spPr>
          <a:xfrm>
            <a:off x="1973947" y="1947333"/>
            <a:ext cx="12641943" cy="999067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73E6F52-8FEF-7D51-8027-38C195E0E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1887" y="3360408"/>
            <a:ext cx="6501226" cy="6706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F572E2D-3173-F72F-C93C-864EB8D865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743" y="5673307"/>
            <a:ext cx="5386436" cy="4393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7377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9A50B9-6D95-9E1E-3D2C-D4FE4402E67F}"/>
              </a:ext>
            </a:extLst>
          </p:cNvPr>
          <p:cNvSpPr txBox="1"/>
          <p:nvPr/>
        </p:nvSpPr>
        <p:spPr>
          <a:xfrm>
            <a:off x="-4838" y="4681835"/>
            <a:ext cx="9516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3.</a:t>
            </a:r>
            <a:r>
              <a:rPr lang="ko-KR" altLang="en-US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52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Segment Anything Model</a:t>
            </a:r>
            <a:endParaRPr lang="ko-KR" altLang="en-US" sz="52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0033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#3. Segment Anything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4F150-C282-BC95-1A19-94D1B56DED23}"/>
              </a:ext>
            </a:extLst>
          </p:cNvPr>
          <p:cNvSpPr txBox="1"/>
          <p:nvPr/>
        </p:nvSpPr>
        <p:spPr>
          <a:xfrm>
            <a:off x="179469" y="1582059"/>
            <a:ext cx="16932873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SAM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(Segment Anything Model)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은 크게 </a:t>
            </a:r>
            <a:r>
              <a:rPr lang="ko-KR" altLang="en-US" sz="32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세 부분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 구성됨</a:t>
            </a:r>
            <a:endParaRPr lang="en-US" altLang="ko-KR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⇒ 이미지 인코더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prompt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인코더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mask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디코더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highlight>
                  <a:srgbClr val="C0C0C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Vision Transformer(</a:t>
            </a:r>
            <a:r>
              <a:rPr lang="en-US" altLang="ko-KR" sz="2800" dirty="0" err="1">
                <a:highlight>
                  <a:srgbClr val="C0C0C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</a:t>
            </a:r>
            <a:r>
              <a:rPr lang="en-US" altLang="ko-KR" sz="2800" dirty="0">
                <a:highlight>
                  <a:srgbClr val="C0C0C0"/>
                </a:highlight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모델을 기반으로 하되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real-time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성능을 위한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trade-off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가지고 있음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ㄴ </a:t>
            </a:r>
            <a:r>
              <a:rPr lang="en-US" altLang="ko-KR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ViT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 인식 및 처리 작업에서 높은 성능을 발휘하는 딥러닝 모델로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자연어 처리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(NLP)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분야에서 성공을 거둔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Transformer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구조를 컴퓨터 비전 분야에 적용한 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            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A19769FA-6109-FB73-B2BE-61FF997CD7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3"/>
          <a:stretch/>
        </p:blipFill>
        <p:spPr bwMode="auto">
          <a:xfrm>
            <a:off x="2133599" y="6951488"/>
            <a:ext cx="8476344" cy="3175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88DCA1-BD6C-66F7-DFAC-99AD34BD770F}"/>
              </a:ext>
            </a:extLst>
          </p:cNvPr>
          <p:cNvSpPr txBox="1"/>
          <p:nvPr/>
        </p:nvSpPr>
        <p:spPr>
          <a:xfrm>
            <a:off x="10827660" y="9579429"/>
            <a:ext cx="6139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Vision Transformer (</a:t>
            </a:r>
            <a:r>
              <a:rPr lang="en-US" altLang="ko-KR" dirty="0" err="1">
                <a:hlinkClick r:id="rId5"/>
              </a:rPr>
              <a:t>ViT</a:t>
            </a:r>
            <a:r>
              <a:rPr lang="en-US" altLang="ko-KR" dirty="0">
                <a:hlinkClick r:id="rId5"/>
              </a:rPr>
              <a:t>) </a:t>
            </a:r>
            <a:r>
              <a:rPr lang="ko-KR" altLang="en-US" dirty="0">
                <a:hlinkClick r:id="rId5"/>
              </a:rPr>
              <a:t>란</a:t>
            </a:r>
            <a:r>
              <a:rPr lang="en-US" altLang="ko-KR" dirty="0">
                <a:hlinkClick r:id="rId5"/>
              </a:rPr>
              <a:t>? - </a:t>
            </a:r>
            <a:r>
              <a:rPr lang="ko-KR" altLang="en-US" dirty="0">
                <a:hlinkClick r:id="rId5"/>
              </a:rPr>
              <a:t>정의</a:t>
            </a:r>
            <a:r>
              <a:rPr lang="en-US" altLang="ko-KR" dirty="0">
                <a:hlinkClick r:id="rId5"/>
              </a:rPr>
              <a:t>, </a:t>
            </a:r>
            <a:r>
              <a:rPr lang="ko-KR" altLang="en-US" dirty="0">
                <a:hlinkClick r:id="rId5"/>
              </a:rPr>
              <a:t>원리</a:t>
            </a:r>
            <a:r>
              <a:rPr lang="en-US" altLang="ko-KR" dirty="0">
                <a:hlinkClick r:id="rId5"/>
              </a:rPr>
              <a:t>, </a:t>
            </a:r>
            <a:r>
              <a:rPr lang="ko-KR" altLang="en-US" dirty="0">
                <a:hlinkClick r:id="rId5"/>
              </a:rPr>
              <a:t>구현</a:t>
            </a:r>
            <a:r>
              <a:rPr lang="en-US" altLang="ko-KR" dirty="0">
                <a:hlinkClick r:id="rId5"/>
              </a:rPr>
              <a:t>, </a:t>
            </a:r>
            <a:r>
              <a:rPr lang="ko-KR" altLang="en-US" dirty="0">
                <a:hlinkClick r:id="rId5"/>
              </a:rPr>
              <a:t>응용분야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7517DE-7F7F-337B-4D73-B82DEEA7CFE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371" b="11611"/>
          <a:stretch/>
        </p:blipFill>
        <p:spPr>
          <a:xfrm>
            <a:off x="7971063" y="2249714"/>
            <a:ext cx="5518446" cy="367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028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423</TotalTime>
  <Words>3243</Words>
  <Application>Microsoft Office PowerPoint</Application>
  <PresentationFormat>사용자 지정</PresentationFormat>
  <Paragraphs>354</Paragraphs>
  <Slides>26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5" baseType="lpstr">
      <vt:lpstr>AppleSDGothicNeo</vt:lpstr>
      <vt:lpstr>a아시아헤드1</vt:lpstr>
      <vt:lpstr>a아시아헤드2</vt:lpstr>
      <vt:lpstr>a아시아헤드4</vt:lpstr>
      <vt:lpstr>SFMono-Regular</vt:lpstr>
      <vt:lpstr>맑은 고딕</vt:lpstr>
      <vt:lpstr>Arial</vt:lpstr>
      <vt:lpstr>Montserrat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차수빈(통계학과)</cp:lastModifiedBy>
  <cp:revision>589</cp:revision>
  <dcterms:created xsi:type="dcterms:W3CDTF">2022-02-26T11:26:54Z</dcterms:created>
  <dcterms:modified xsi:type="dcterms:W3CDTF">2023-11-13T14:30:42Z</dcterms:modified>
</cp:coreProperties>
</file>